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7" r:id="rId2"/>
    <p:sldId id="494" r:id="rId3"/>
    <p:sldId id="493" r:id="rId4"/>
    <p:sldId id="495" r:id="rId5"/>
    <p:sldId id="496" r:id="rId6"/>
    <p:sldId id="497" r:id="rId7"/>
    <p:sldId id="512" r:id="rId8"/>
    <p:sldId id="498" r:id="rId9"/>
    <p:sldId id="499" r:id="rId10"/>
    <p:sldId id="456" r:id="rId11"/>
    <p:sldId id="501" r:id="rId12"/>
    <p:sldId id="502" r:id="rId13"/>
    <p:sldId id="489" r:id="rId14"/>
    <p:sldId id="506" r:id="rId15"/>
    <p:sldId id="504" r:id="rId16"/>
    <p:sldId id="505" r:id="rId17"/>
    <p:sldId id="503" r:id="rId18"/>
    <p:sldId id="507" r:id="rId19"/>
    <p:sldId id="509" r:id="rId20"/>
    <p:sldId id="510" r:id="rId21"/>
    <p:sldId id="511" r:id="rId22"/>
    <p:sldId id="26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2990CA09-83B5-4B3D-B7C7-FA2ECBE18771}">
          <p14:sldIdLst>
            <p14:sldId id="257"/>
            <p14:sldId id="494"/>
            <p14:sldId id="493"/>
            <p14:sldId id="495"/>
            <p14:sldId id="496"/>
            <p14:sldId id="497"/>
            <p14:sldId id="512"/>
            <p14:sldId id="498"/>
            <p14:sldId id="499"/>
            <p14:sldId id="456"/>
            <p14:sldId id="501"/>
            <p14:sldId id="502"/>
            <p14:sldId id="489"/>
            <p14:sldId id="506"/>
            <p14:sldId id="504"/>
            <p14:sldId id="505"/>
            <p14:sldId id="503"/>
            <p14:sldId id="507"/>
            <p14:sldId id="509"/>
            <p14:sldId id="510"/>
            <p14:sldId id="511"/>
            <p14:sldId id="267"/>
          </p14:sldIdLst>
        </p14:section>
      </p14:sectionLst>
    </p:ext>
    <p:ext uri="{EFAFB233-063F-42B5-8137-9DF3F51BA10A}">
      <p15:sldGuideLst xmlns:p15="http://schemas.microsoft.com/office/powerpoint/2012/main">
        <p15:guide id="1" orient="horz" pos="2160" userDrawn="1">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278" autoAdjust="0"/>
    <p:restoredTop sz="94660"/>
  </p:normalViewPr>
  <p:slideViewPr>
    <p:cSldViewPr snapToGrid="0">
      <p:cViewPr varScale="1">
        <p:scale>
          <a:sx n="119" d="100"/>
          <a:sy n="119" d="100"/>
        </p:scale>
        <p:origin x="426" y="11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3/30/2019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3/30/2019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3/30/2019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3/30/2019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3/30/2019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B61BEF0D-F0BB-DE4B-95CE-6DB70DBA9567}" type="datetimeFigureOut">
              <a:rPr lang="en-US" dirty="0"/>
              <a:pPr/>
              <a:t>3/30/2019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3/30/2019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3/30/2019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3/30/2019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zh-CN" altLang="en-US"/>
              <a:t>单击此处编辑母版标题样式</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3/30/2019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B61BEF0D-F0BB-DE4B-95CE-6DB70DBA9567}" type="datetimeFigureOut">
              <a:rPr lang="en-US" dirty="0"/>
              <a:pPr/>
              <a:t>3/30/2019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3/30/2019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gradFill>
          <a:gsLst>
            <a:gs pos="200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sp>
        <p:nvSpPr>
          <p:cNvPr id="2" name="标题 1"/>
          <p:cNvSpPr>
            <a:spLocks noGrp="1"/>
          </p:cNvSpPr>
          <p:nvPr>
            <p:ph type="ctrTitle"/>
          </p:nvPr>
        </p:nvSpPr>
        <p:spPr>
          <a:xfrm>
            <a:off x="1226840" y="2399509"/>
            <a:ext cx="9805194" cy="1649170"/>
          </a:xfrm>
        </p:spPr>
        <p:txBody>
          <a:bodyPr>
            <a:noAutofit/>
          </a:bodyPr>
          <a:lstStyle/>
          <a:p>
            <a:pPr algn="ctr"/>
            <a:r>
              <a:rPr lang="zh-CN" altLang="en-US" dirty="0">
                <a:latin typeface="微软雅黑" panose="020B0503020204020204" pitchFamily="34" charset="-122"/>
                <a:ea typeface="微软雅黑" panose="020B0503020204020204" pitchFamily="34" charset="-122"/>
              </a:rPr>
              <a:t>光片荧光显微镜</a:t>
            </a:r>
            <a:endParaRPr lang="zh-CN" altLang="en-US" dirty="0">
              <a:latin typeface="Arial" panose="020B0604020202020204" pitchFamily="34" charset="0"/>
              <a:ea typeface="微软雅黑" panose="020B0503020204020204" pitchFamily="34" charset="-122"/>
              <a:cs typeface="Arial" panose="020B0604020202020204" pitchFamily="34" charset="0"/>
            </a:endParaRPr>
          </a:p>
        </p:txBody>
      </p:sp>
      <p:sp>
        <p:nvSpPr>
          <p:cNvPr id="3" name="副标题 2"/>
          <p:cNvSpPr>
            <a:spLocks noGrp="1"/>
          </p:cNvSpPr>
          <p:nvPr>
            <p:ph type="subTitle" idx="1"/>
          </p:nvPr>
        </p:nvSpPr>
        <p:spPr>
          <a:xfrm>
            <a:off x="5297715" y="4845267"/>
            <a:ext cx="6350052" cy="1166148"/>
          </a:xfrm>
        </p:spPr>
        <p:txBody>
          <a:bodyPr>
            <a:normAutofit/>
          </a:bodyPr>
          <a:lstStyle/>
          <a:p>
            <a:pPr algn="r"/>
            <a:r>
              <a:rPr lang="zh-CN" altLang="en-US" sz="2800" dirty="0">
                <a:solidFill>
                  <a:schemeClr val="tx1"/>
                </a:solidFill>
                <a:latin typeface="微软雅黑" panose="020B0503020204020204" pitchFamily="34" charset="-122"/>
                <a:ea typeface="微软雅黑" panose="020B0503020204020204" pitchFamily="34" charset="-122"/>
              </a:rPr>
              <a:t>畅星兆</a:t>
            </a:r>
            <a:endParaRPr lang="en-US" altLang="zh-CN" sz="2800" dirty="0">
              <a:solidFill>
                <a:schemeClr val="tx1"/>
              </a:solidFill>
              <a:latin typeface="微软雅黑" panose="020B0503020204020204" pitchFamily="34" charset="-122"/>
              <a:ea typeface="微软雅黑" panose="020B0503020204020204" pitchFamily="34" charset="-122"/>
            </a:endParaRPr>
          </a:p>
          <a:p>
            <a:pPr algn="r"/>
            <a:r>
              <a:rPr lang="zh-CN" altLang="en-US" sz="2800" dirty="0">
                <a:solidFill>
                  <a:schemeClr val="tx1"/>
                </a:solidFill>
                <a:latin typeface="微软雅黑" panose="020B0503020204020204" pitchFamily="34" charset="-122"/>
                <a:ea typeface="微软雅黑" panose="020B0503020204020204" pitchFamily="34" charset="-122"/>
              </a:rPr>
              <a:t>日期：</a:t>
            </a:r>
            <a:r>
              <a:rPr lang="en-US" altLang="zh-CN" sz="2800">
                <a:solidFill>
                  <a:schemeClr val="tx1"/>
                </a:solidFill>
                <a:latin typeface="微软雅黑" panose="020B0503020204020204" pitchFamily="34" charset="-122"/>
                <a:ea typeface="微软雅黑" panose="020B0503020204020204" pitchFamily="34" charset="-122"/>
              </a:rPr>
              <a:t>2018.03.30</a:t>
            </a:r>
            <a:endParaRPr lang="en-US" altLang="zh-CN" sz="28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805459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2925" y="624110"/>
            <a:ext cx="8911687" cy="754747"/>
          </a:xfrm>
        </p:spPr>
        <p:txBody>
          <a:bodyPr/>
          <a:lstStyle/>
          <a:p>
            <a:r>
              <a:rPr lang="zh-CN" altLang="en-US" dirty="0">
                <a:solidFill>
                  <a:schemeClr val="accent1"/>
                </a:solidFill>
                <a:latin typeface="微软雅黑" panose="020B0503020204020204" pitchFamily="34" charset="-122"/>
                <a:ea typeface="微软雅黑" panose="020B0503020204020204" pitchFamily="34" charset="-122"/>
              </a:rPr>
              <a:t>关键参数</a:t>
            </a:r>
          </a:p>
        </p:txBody>
      </p:sp>
      <p:sp>
        <p:nvSpPr>
          <p:cNvPr id="3" name="内容占位符 2"/>
          <p:cNvSpPr>
            <a:spLocks noGrp="1"/>
          </p:cNvSpPr>
          <p:nvPr>
            <p:ph idx="1"/>
          </p:nvPr>
        </p:nvSpPr>
        <p:spPr>
          <a:xfrm>
            <a:off x="660160" y="1378857"/>
            <a:ext cx="3857139" cy="4314651"/>
          </a:xfrm>
        </p:spPr>
        <p:txBody>
          <a:bodyPr>
            <a:normAutofit/>
          </a:bodyPr>
          <a:lstStyle/>
          <a:p>
            <a:r>
              <a:rPr lang="zh-CN" altLang="en-US" dirty="0">
                <a:latin typeface="微软雅黑" panose="020B0503020204020204" pitchFamily="34" charset="-122"/>
                <a:ea typeface="微软雅黑" panose="020B0503020204020204" pitchFamily="34" charset="-122"/>
              </a:rPr>
              <a:t>光片倾角：</a:t>
            </a:r>
            <a:r>
              <a:rPr lang="en-US" altLang="zh-CN" dirty="0">
                <a:latin typeface="微软雅黑" panose="020B0503020204020204" pitchFamily="34" charset="-122"/>
                <a:ea typeface="微软雅黑" panose="020B0503020204020204" pitchFamily="34" charset="-122"/>
              </a:rPr>
              <a:t>10°</a:t>
            </a:r>
          </a:p>
          <a:p>
            <a:r>
              <a:rPr lang="zh-CN" altLang="en-US" dirty="0">
                <a:latin typeface="微软雅黑" panose="020B0503020204020204" pitchFamily="34" charset="-122"/>
                <a:ea typeface="微软雅黑" panose="020B0503020204020204" pitchFamily="34" charset="-122"/>
              </a:rPr>
              <a:t>光片厚度：</a:t>
            </a:r>
            <a:r>
              <a:rPr lang="en-US" altLang="zh-CN" dirty="0">
                <a:latin typeface="微软雅黑" panose="020B0503020204020204" pitchFamily="34" charset="-122"/>
                <a:ea typeface="微软雅黑" panose="020B0503020204020204" pitchFamily="34" charset="-122"/>
              </a:rPr>
              <a:t>2.1 </a:t>
            </a:r>
            <a:r>
              <a:rPr lang="el-GR" altLang="zh-CN" dirty="0">
                <a:latin typeface="微软雅黑" panose="020B0503020204020204" pitchFamily="34" charset="-122"/>
                <a:ea typeface="微软雅黑" panose="020B0503020204020204" pitchFamily="34" charset="-122"/>
              </a:rPr>
              <a:t>μ</a:t>
            </a:r>
            <a:r>
              <a:rPr lang="en-US" altLang="zh-CN" dirty="0">
                <a:latin typeface="微软雅黑" panose="020B0503020204020204" pitchFamily="34" charset="-122"/>
                <a:ea typeface="微软雅黑" panose="020B0503020204020204" pitchFamily="34" charset="-122"/>
              </a:rPr>
              <a:t>m</a:t>
            </a:r>
          </a:p>
          <a:p>
            <a:r>
              <a:rPr lang="zh-CN" altLang="en-US" dirty="0">
                <a:latin typeface="微软雅黑" panose="020B0503020204020204" pitchFamily="34" charset="-122"/>
                <a:ea typeface="微软雅黑" panose="020B0503020204020204" pitchFamily="34" charset="-122"/>
              </a:rPr>
              <a:t>扫描步长：</a:t>
            </a:r>
            <a:r>
              <a:rPr lang="en-US" altLang="zh-CN" dirty="0">
                <a:latin typeface="微软雅黑" panose="020B0503020204020204" pitchFamily="34" charset="-122"/>
                <a:ea typeface="微软雅黑" panose="020B0503020204020204" pitchFamily="34" charset="-122"/>
              </a:rPr>
              <a:t>1 </a:t>
            </a:r>
            <a:r>
              <a:rPr lang="el-GR" altLang="zh-CN" dirty="0">
                <a:latin typeface="微软雅黑" panose="020B0503020204020204" pitchFamily="34" charset="-122"/>
                <a:ea typeface="微软雅黑" panose="020B0503020204020204" pitchFamily="34" charset="-122"/>
              </a:rPr>
              <a:t>μ</a:t>
            </a:r>
            <a:r>
              <a:rPr lang="en-US" altLang="zh-CN" dirty="0">
                <a:latin typeface="微软雅黑" panose="020B0503020204020204" pitchFamily="34" charset="-122"/>
                <a:ea typeface="微软雅黑" panose="020B0503020204020204" pitchFamily="34" charset="-122"/>
              </a:rPr>
              <a:t>m</a:t>
            </a:r>
          </a:p>
          <a:p>
            <a:r>
              <a:rPr lang="zh-CN" altLang="en-US" dirty="0">
                <a:latin typeface="微软雅黑" panose="020B0503020204020204" pitchFamily="34" charset="-122"/>
                <a:ea typeface="微软雅黑" panose="020B0503020204020204" pitchFamily="34" charset="-122"/>
              </a:rPr>
              <a:t>横向分辨率：</a:t>
            </a:r>
            <a:r>
              <a:rPr lang="en-US" altLang="zh-CN" dirty="0">
                <a:latin typeface="微软雅黑" panose="020B0503020204020204" pitchFamily="34" charset="-122"/>
                <a:ea typeface="微软雅黑" panose="020B0503020204020204" pitchFamily="34" charset="-122"/>
              </a:rPr>
              <a:t>16 nm</a:t>
            </a:r>
          </a:p>
          <a:p>
            <a:r>
              <a:rPr lang="zh-CN" altLang="en-US" dirty="0">
                <a:latin typeface="微软雅黑" panose="020B0503020204020204" pitchFamily="34" charset="-122"/>
                <a:ea typeface="微软雅黑" panose="020B0503020204020204" pitchFamily="34" charset="-122"/>
              </a:rPr>
              <a:t>纵向分辨率：</a:t>
            </a:r>
            <a:r>
              <a:rPr lang="en-US" altLang="zh-CN" dirty="0">
                <a:latin typeface="微软雅黑" panose="020B0503020204020204" pitchFamily="34" charset="-122"/>
                <a:ea typeface="微软雅黑" panose="020B0503020204020204" pitchFamily="34" charset="-122"/>
              </a:rPr>
              <a:t>24 nm</a:t>
            </a:r>
          </a:p>
          <a:p>
            <a:r>
              <a:rPr lang="zh-CN" altLang="en-US" dirty="0">
                <a:latin typeface="微软雅黑" panose="020B0503020204020204" pitchFamily="34" charset="-122"/>
                <a:ea typeface="微软雅黑" panose="020B0503020204020204" pitchFamily="34" charset="-122"/>
              </a:rPr>
              <a:t>扫描速度：</a:t>
            </a:r>
            <a:r>
              <a:rPr lang="en-US" altLang="zh-CN" dirty="0">
                <a:latin typeface="微软雅黑" panose="020B0503020204020204" pitchFamily="34" charset="-122"/>
                <a:ea typeface="微软雅黑" panose="020B0503020204020204" pitchFamily="34" charset="-122"/>
              </a:rPr>
              <a:t>0.56 s/step</a:t>
            </a:r>
          </a:p>
          <a:p>
            <a:endParaRPr lang="en-US" altLang="zh-CN"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E40BA6EE-7F46-4E88-A50F-0393770CC5A6}"/>
              </a:ext>
            </a:extLst>
          </p:cNvPr>
          <p:cNvPicPr>
            <a:picLocks noChangeAspect="1"/>
          </p:cNvPicPr>
          <p:nvPr/>
        </p:nvPicPr>
        <p:blipFill>
          <a:blip r:embed="rId2"/>
          <a:stretch>
            <a:fillRect/>
          </a:stretch>
        </p:blipFill>
        <p:spPr>
          <a:xfrm>
            <a:off x="4814792" y="1280884"/>
            <a:ext cx="6689820" cy="4731824"/>
          </a:xfrm>
          <a:prstGeom prst="rect">
            <a:avLst/>
          </a:prstGeom>
        </p:spPr>
      </p:pic>
      <p:pic>
        <p:nvPicPr>
          <p:cNvPr id="11" name="图片 10">
            <a:extLst>
              <a:ext uri="{FF2B5EF4-FFF2-40B4-BE49-F238E27FC236}">
                <a16:creationId xmlns:a16="http://schemas.microsoft.com/office/drawing/2014/main" id="{9AF7C376-188E-4501-BF78-63FCE55A9B13}"/>
              </a:ext>
            </a:extLst>
          </p:cNvPr>
          <p:cNvPicPr>
            <a:picLocks noChangeAspect="1"/>
          </p:cNvPicPr>
          <p:nvPr/>
        </p:nvPicPr>
        <p:blipFill>
          <a:blip r:embed="rId3"/>
          <a:stretch>
            <a:fillRect/>
          </a:stretch>
        </p:blipFill>
        <p:spPr>
          <a:xfrm>
            <a:off x="1297881" y="3958080"/>
            <a:ext cx="1838351" cy="2054627"/>
          </a:xfrm>
          <a:prstGeom prst="rect">
            <a:avLst/>
          </a:prstGeom>
        </p:spPr>
      </p:pic>
      <p:sp>
        <p:nvSpPr>
          <p:cNvPr id="12" name="文本框 11">
            <a:extLst>
              <a:ext uri="{FF2B5EF4-FFF2-40B4-BE49-F238E27FC236}">
                <a16:creationId xmlns:a16="http://schemas.microsoft.com/office/drawing/2014/main" id="{693FECAA-BAC8-4EE9-8F7D-E865FF8E6BBE}"/>
              </a:ext>
            </a:extLst>
          </p:cNvPr>
          <p:cNvSpPr txBox="1"/>
          <p:nvPr/>
        </p:nvSpPr>
        <p:spPr>
          <a:xfrm>
            <a:off x="3456651" y="6566706"/>
            <a:ext cx="4916154" cy="276999"/>
          </a:xfrm>
          <a:prstGeom prst="rect">
            <a:avLst/>
          </a:prstGeom>
          <a:noFill/>
        </p:spPr>
        <p:txBody>
          <a:bodyPr wrap="none" rtlCol="0">
            <a:spAutoFit/>
          </a:bodyPr>
          <a:lstStyle/>
          <a:p>
            <a:pPr algn="l"/>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Anna-Karin </a:t>
            </a:r>
            <a:r>
              <a:rPr lang="en-US" altLang="zh-CN" sz="1200" dirty="0" err="1">
                <a:latin typeface="微软雅黑" panose="020B0503020204020204" pitchFamily="34" charset="-122"/>
                <a:ea typeface="微软雅黑" panose="020B0503020204020204" pitchFamily="34" charset="-122"/>
              </a:rPr>
              <a:t>Gustavsson</a:t>
            </a:r>
            <a:r>
              <a:rPr lang="en-US" altLang="zh-CN" sz="1200" dirty="0">
                <a:latin typeface="微软雅黑" panose="020B0503020204020204" pitchFamily="34" charset="-122"/>
                <a:ea typeface="微软雅黑" panose="020B0503020204020204" pitchFamily="34" charset="-122"/>
              </a:rPr>
              <a:t> et al., Nature Communications, 2018</a:t>
            </a:r>
            <a:r>
              <a:rPr lang="zh-CN" altLang="en-US" sz="1200" dirty="0">
                <a:latin typeface="微软雅黑" panose="020B0503020204020204" pitchFamily="34" charset="-122"/>
                <a:ea typeface="微软雅黑" panose="020B0503020204020204" pitchFamily="34" charset="-122"/>
              </a:rPr>
              <a:t>）</a:t>
            </a:r>
          </a:p>
        </p:txBody>
      </p:sp>
      <p:sp>
        <p:nvSpPr>
          <p:cNvPr id="13" name="文本框 12">
            <a:extLst>
              <a:ext uri="{FF2B5EF4-FFF2-40B4-BE49-F238E27FC236}">
                <a16:creationId xmlns:a16="http://schemas.microsoft.com/office/drawing/2014/main" id="{8B1164BD-93D8-4CF5-89B9-F62BC9B05F99}"/>
              </a:ext>
            </a:extLst>
          </p:cNvPr>
          <p:cNvSpPr txBox="1"/>
          <p:nvPr/>
        </p:nvSpPr>
        <p:spPr>
          <a:xfrm>
            <a:off x="266699" y="6012708"/>
            <a:ext cx="4079963" cy="369332"/>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光片厚度</a:t>
            </a:r>
            <a:r>
              <a:rPr lang="el-GR" altLang="zh-CN" dirty="0">
                <a:latin typeface="微软雅黑" panose="020B0503020204020204" pitchFamily="34" charset="-122"/>
                <a:ea typeface="微软雅黑" panose="020B0503020204020204" pitchFamily="34" charset="-122"/>
              </a:rPr>
              <a:t>ω</a:t>
            </a:r>
            <a:r>
              <a:rPr lang="zh-CN" altLang="en-US" dirty="0">
                <a:latin typeface="微软雅黑" panose="020B0503020204020204" pitchFamily="34" charset="-122"/>
                <a:ea typeface="微软雅黑" panose="020B0503020204020204" pitchFamily="34" charset="-122"/>
              </a:rPr>
              <a:t>随光片传播距离的变化情况</a:t>
            </a:r>
          </a:p>
        </p:txBody>
      </p:sp>
      <p:sp>
        <p:nvSpPr>
          <p:cNvPr id="14" name="文本框 13">
            <a:extLst>
              <a:ext uri="{FF2B5EF4-FFF2-40B4-BE49-F238E27FC236}">
                <a16:creationId xmlns:a16="http://schemas.microsoft.com/office/drawing/2014/main" id="{1AF7F275-A56D-4777-A6A2-02960411EEBC}"/>
              </a:ext>
            </a:extLst>
          </p:cNvPr>
          <p:cNvSpPr txBox="1"/>
          <p:nvPr/>
        </p:nvSpPr>
        <p:spPr>
          <a:xfrm>
            <a:off x="6400246" y="6012708"/>
            <a:ext cx="3518912" cy="369332"/>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切片能力的比较，比例尺：</a:t>
            </a:r>
            <a:r>
              <a:rPr lang="en-US" altLang="zh-CN" dirty="0">
                <a:latin typeface="微软雅黑" panose="020B0503020204020204" pitchFamily="34" charset="-122"/>
                <a:ea typeface="微软雅黑" panose="020B0503020204020204" pitchFamily="34" charset="-122"/>
              </a:rPr>
              <a:t>5 </a:t>
            </a:r>
            <a:r>
              <a:rPr lang="el-GR" altLang="zh-CN" dirty="0">
                <a:latin typeface="微软雅黑" panose="020B0503020204020204" pitchFamily="34" charset="-122"/>
                <a:ea typeface="微软雅黑" panose="020B0503020204020204" pitchFamily="34" charset="-122"/>
              </a:rPr>
              <a:t>μ</a:t>
            </a:r>
            <a:r>
              <a:rPr lang="en-US" altLang="zh-CN" dirty="0">
                <a:latin typeface="微软雅黑" panose="020B0503020204020204" pitchFamily="34" charset="-122"/>
                <a:ea typeface="微软雅黑" panose="020B0503020204020204" pitchFamily="34" charset="-122"/>
              </a:rPr>
              <a:t>m</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824160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2925" y="624110"/>
            <a:ext cx="8911687" cy="754747"/>
          </a:xfrm>
        </p:spPr>
        <p:txBody>
          <a:bodyPr/>
          <a:lstStyle/>
          <a:p>
            <a:r>
              <a:rPr lang="zh-CN" altLang="en-US" dirty="0">
                <a:solidFill>
                  <a:schemeClr val="accent1"/>
                </a:solidFill>
                <a:latin typeface="微软雅黑" panose="020B0503020204020204" pitchFamily="34" charset="-122"/>
                <a:ea typeface="微软雅黑" panose="020B0503020204020204" pitchFamily="34" charset="-122"/>
              </a:rPr>
              <a:t>元件列表</a:t>
            </a:r>
          </a:p>
        </p:txBody>
      </p:sp>
      <p:pic>
        <p:nvPicPr>
          <p:cNvPr id="4" name="图片 3">
            <a:extLst>
              <a:ext uri="{FF2B5EF4-FFF2-40B4-BE49-F238E27FC236}">
                <a16:creationId xmlns:a16="http://schemas.microsoft.com/office/drawing/2014/main" id="{E9AA4BB5-0B4A-4224-9AD1-8B68858CBEC1}"/>
              </a:ext>
            </a:extLst>
          </p:cNvPr>
          <p:cNvPicPr>
            <a:picLocks noChangeAspect="1"/>
          </p:cNvPicPr>
          <p:nvPr/>
        </p:nvPicPr>
        <p:blipFill>
          <a:blip r:embed="rId2"/>
          <a:stretch>
            <a:fillRect/>
          </a:stretch>
        </p:blipFill>
        <p:spPr>
          <a:xfrm>
            <a:off x="392747" y="1405884"/>
            <a:ext cx="7320282" cy="4046232"/>
          </a:xfrm>
          <a:prstGeom prst="rect">
            <a:avLst/>
          </a:prstGeom>
        </p:spPr>
      </p:pic>
      <p:sp>
        <p:nvSpPr>
          <p:cNvPr id="7" name="文本框 6">
            <a:extLst>
              <a:ext uri="{FF2B5EF4-FFF2-40B4-BE49-F238E27FC236}">
                <a16:creationId xmlns:a16="http://schemas.microsoft.com/office/drawing/2014/main" id="{74A58523-AC7D-4652-979A-AB4367992F36}"/>
              </a:ext>
            </a:extLst>
          </p:cNvPr>
          <p:cNvSpPr txBox="1"/>
          <p:nvPr/>
        </p:nvSpPr>
        <p:spPr>
          <a:xfrm>
            <a:off x="7860631" y="1405884"/>
            <a:ext cx="4231608" cy="4616648"/>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rPr>
              <a:t>光源：</a:t>
            </a:r>
            <a:r>
              <a:rPr lang="en-US" altLang="zh-CN" sz="1400" dirty="0">
                <a:latin typeface="微软雅黑" panose="020B0503020204020204" pitchFamily="34" charset="-122"/>
                <a:ea typeface="微软雅黑" panose="020B0503020204020204" pitchFamily="34" charset="-122"/>
              </a:rPr>
              <a:t>405 nm, 100 </a:t>
            </a:r>
            <a:r>
              <a:rPr lang="en-US" altLang="zh-CN" sz="1400" dirty="0" err="1">
                <a:latin typeface="微软雅黑" panose="020B0503020204020204" pitchFamily="34" charset="-122"/>
                <a:ea typeface="微软雅黑" panose="020B0503020204020204" pitchFamily="34" charset="-122"/>
              </a:rPr>
              <a:t>mW</a:t>
            </a:r>
            <a:r>
              <a:rPr lang="en-US" altLang="zh-CN" sz="1400" dirty="0">
                <a:latin typeface="微软雅黑" panose="020B0503020204020204" pitchFamily="34" charset="-122"/>
                <a:ea typeface="微软雅黑" panose="020B0503020204020204" pitchFamily="34" charset="-122"/>
              </a:rPr>
              <a:t>; 561 nm, 200 </a:t>
            </a:r>
            <a:r>
              <a:rPr lang="en-US" altLang="zh-CN" sz="1400" dirty="0" err="1">
                <a:latin typeface="微软雅黑" panose="020B0503020204020204" pitchFamily="34" charset="-122"/>
                <a:ea typeface="微软雅黑" panose="020B0503020204020204" pitchFamily="34" charset="-122"/>
              </a:rPr>
              <a:t>mW</a:t>
            </a:r>
            <a:r>
              <a:rPr lang="en-US" altLang="zh-CN" sz="1400" dirty="0">
                <a:latin typeface="微软雅黑" panose="020B0503020204020204" pitchFamily="34" charset="-122"/>
                <a:ea typeface="微软雅黑" panose="020B0503020204020204" pitchFamily="34" charset="-122"/>
              </a:rPr>
              <a:t>;</a:t>
            </a:r>
          </a:p>
          <a:p>
            <a:r>
              <a:rPr lang="en-US" altLang="zh-CN" sz="1400" dirty="0">
                <a:latin typeface="微软雅黑" panose="020B0503020204020204" pitchFamily="34" charset="-122"/>
                <a:ea typeface="微软雅黑" panose="020B0503020204020204" pitchFamily="34" charset="-122"/>
              </a:rPr>
              <a:t>647 nm, 120 </a:t>
            </a:r>
            <a:r>
              <a:rPr lang="en-US" altLang="zh-CN" sz="1400" dirty="0" err="1">
                <a:latin typeface="微软雅黑" panose="020B0503020204020204" pitchFamily="34" charset="-122"/>
                <a:ea typeface="微软雅黑" panose="020B0503020204020204" pitchFamily="34" charset="-122"/>
              </a:rPr>
              <a:t>mW</a:t>
            </a:r>
            <a:r>
              <a:rPr lang="en-US" altLang="zh-CN" sz="1400" dirty="0">
                <a:latin typeface="微软雅黑" panose="020B0503020204020204" pitchFamily="34" charset="-122"/>
                <a:ea typeface="微软雅黑" panose="020B0503020204020204" pitchFamily="34" charset="-122"/>
              </a:rPr>
              <a:t>; from Coherent</a:t>
            </a:r>
          </a:p>
          <a:p>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柱面透镜：</a:t>
            </a:r>
            <a:r>
              <a:rPr lang="en-US" altLang="zh-CN" sz="1400" dirty="0">
                <a:latin typeface="微软雅黑" panose="020B0503020204020204" pitchFamily="34" charset="-122"/>
                <a:ea typeface="微软雅黑" panose="020B0503020204020204" pitchFamily="34" charset="-122"/>
              </a:rPr>
              <a:t>LJ1558L2-A,</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f=300</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mm; or ACY254-200-A, f = 200 mm, Thorlabs</a:t>
            </a:r>
          </a:p>
          <a:p>
            <a:pPr algn="l"/>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照明物镜：</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长工作距</a:t>
            </a:r>
            <a:r>
              <a:rPr lang="en-US" altLang="zh-CN" sz="1400" dirty="0">
                <a:latin typeface="微软雅黑" panose="020B0503020204020204" pitchFamily="34" charset="-122"/>
                <a:ea typeface="微软雅黑" panose="020B0503020204020204" pitchFamily="34" charset="-122"/>
              </a:rPr>
              <a:t>) 379-803-3,</a:t>
            </a:r>
            <a:r>
              <a:rPr lang="zh-CN" altLang="en-US" sz="1400" dirty="0">
                <a:latin typeface="微软雅黑" panose="020B0503020204020204" pitchFamily="34" charset="-122"/>
                <a:ea typeface="微软雅黑" panose="020B0503020204020204" pitchFamily="34" charset="-122"/>
              </a:rPr>
              <a:t> </a:t>
            </a:r>
            <a:r>
              <a:rPr lang="en-US" altLang="zh-CN" sz="1400" dirty="0">
                <a:latin typeface="微软雅黑" panose="020B0503020204020204" pitchFamily="34" charset="-122"/>
                <a:ea typeface="微软雅黑" panose="020B0503020204020204" pitchFamily="34" charset="-122"/>
              </a:rPr>
              <a:t>10╳, NA 0.28, Mitutoyo</a:t>
            </a:r>
            <a:r>
              <a:rPr lang="zh-CN" altLang="en-US" sz="1400" dirty="0">
                <a:latin typeface="微软雅黑" panose="020B0503020204020204" pitchFamily="34" charset="-122"/>
                <a:ea typeface="微软雅黑" panose="020B0503020204020204" pitchFamily="34" charset="-122"/>
              </a:rPr>
              <a:t>（工作距：</a:t>
            </a:r>
            <a:r>
              <a:rPr lang="en-US" altLang="zh-CN" sz="1400" dirty="0">
                <a:latin typeface="微软雅黑" panose="020B0503020204020204" pitchFamily="34" charset="-122"/>
                <a:ea typeface="微软雅黑" panose="020B0503020204020204" pitchFamily="34" charset="-122"/>
              </a:rPr>
              <a:t>34 mm</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照明光路置于位移台上，位移台：</a:t>
            </a:r>
            <a:r>
              <a:rPr lang="en-US" altLang="zh-CN" sz="1400" dirty="0">
                <a:latin typeface="微软雅黑" panose="020B0503020204020204" pitchFamily="34" charset="-122"/>
                <a:ea typeface="微软雅黑" panose="020B0503020204020204" pitchFamily="34" charset="-122"/>
              </a:rPr>
              <a:t>460P, Newport</a:t>
            </a:r>
          </a:p>
          <a:p>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成像物镜：</a:t>
            </a:r>
            <a:r>
              <a:rPr lang="en-US" altLang="zh-CN" sz="1400" dirty="0">
                <a:latin typeface="微软雅黑" panose="020B0503020204020204" pitchFamily="34" charset="-122"/>
                <a:ea typeface="微软雅黑" panose="020B0503020204020204" pitchFamily="34" charset="-122"/>
              </a:rPr>
              <a:t>UPLSAPO100XO, x100, NA 1.4, Olympus</a:t>
            </a:r>
          </a:p>
          <a:p>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成像物镜对焦：</a:t>
            </a:r>
            <a:r>
              <a:rPr lang="en-US" altLang="zh-CN" sz="1400" dirty="0">
                <a:latin typeface="微软雅黑" panose="020B0503020204020204" pitchFamily="34" charset="-122"/>
                <a:ea typeface="微软雅黑" panose="020B0503020204020204" pitchFamily="34" charset="-122"/>
              </a:rPr>
              <a:t>Nano-F100, C-Focus, Mad City Labs</a:t>
            </a:r>
          </a:p>
          <a:p>
            <a:endParaRPr lang="en-US" altLang="zh-CN" sz="1400" dirty="0">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EMCCD</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iXon3 897, </a:t>
            </a:r>
            <a:r>
              <a:rPr lang="en-US" altLang="zh-CN" sz="1400" dirty="0" err="1">
                <a:latin typeface="微软雅黑" panose="020B0503020204020204" pitchFamily="34" charset="-122"/>
                <a:ea typeface="微软雅黑" panose="020B0503020204020204" pitchFamily="34" charset="-122"/>
              </a:rPr>
              <a:t>Andor</a:t>
            </a:r>
            <a:endParaRPr lang="en-US" altLang="zh-CN" sz="1400"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pPr algn="l"/>
            <a:endParaRPr lang="zh-CN" altLang="en-US" sz="1400"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419DE6EE-3819-4C2F-BA32-F8F00445646A}"/>
              </a:ext>
            </a:extLst>
          </p:cNvPr>
          <p:cNvSpPr txBox="1"/>
          <p:nvPr/>
        </p:nvSpPr>
        <p:spPr>
          <a:xfrm>
            <a:off x="1594811" y="5956891"/>
            <a:ext cx="4916154" cy="276999"/>
          </a:xfrm>
          <a:prstGeom prst="rect">
            <a:avLst/>
          </a:prstGeom>
          <a:noFill/>
        </p:spPr>
        <p:txBody>
          <a:bodyPr wrap="none" rtlCol="0">
            <a:spAutoFit/>
          </a:bodyPr>
          <a:lstStyle/>
          <a:p>
            <a:pPr algn="l"/>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Anna-Karin </a:t>
            </a:r>
            <a:r>
              <a:rPr lang="en-US" altLang="zh-CN" sz="1200" dirty="0" err="1">
                <a:latin typeface="微软雅黑" panose="020B0503020204020204" pitchFamily="34" charset="-122"/>
                <a:ea typeface="微软雅黑" panose="020B0503020204020204" pitchFamily="34" charset="-122"/>
              </a:rPr>
              <a:t>Gustavsson</a:t>
            </a:r>
            <a:r>
              <a:rPr lang="en-US" altLang="zh-CN" sz="1200" dirty="0">
                <a:latin typeface="微软雅黑" panose="020B0503020204020204" pitchFamily="34" charset="-122"/>
                <a:ea typeface="微软雅黑" panose="020B0503020204020204" pitchFamily="34" charset="-122"/>
              </a:rPr>
              <a:t> et al., Nature Communications, 2018</a:t>
            </a:r>
            <a:r>
              <a:rPr lang="zh-CN" altLang="en-US" sz="1200" dirty="0">
                <a:latin typeface="微软雅黑" panose="020B0503020204020204" pitchFamily="34" charset="-122"/>
                <a:ea typeface="微软雅黑" panose="020B0503020204020204" pitchFamily="34" charset="-122"/>
              </a:rPr>
              <a:t>）</a:t>
            </a:r>
          </a:p>
        </p:txBody>
      </p:sp>
      <p:sp>
        <p:nvSpPr>
          <p:cNvPr id="6" name="文本框 5">
            <a:extLst>
              <a:ext uri="{FF2B5EF4-FFF2-40B4-BE49-F238E27FC236}">
                <a16:creationId xmlns:a16="http://schemas.microsoft.com/office/drawing/2014/main" id="{76ED3EF2-C4E2-44BD-90E2-623253154B79}"/>
              </a:ext>
            </a:extLst>
          </p:cNvPr>
          <p:cNvSpPr txBox="1"/>
          <p:nvPr/>
        </p:nvSpPr>
        <p:spPr>
          <a:xfrm>
            <a:off x="3223899" y="5587559"/>
            <a:ext cx="1338828" cy="369332"/>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装置示意图</a:t>
            </a:r>
          </a:p>
        </p:txBody>
      </p:sp>
    </p:spTree>
    <p:extLst>
      <p:ext uri="{BB962C8B-B14F-4D97-AF65-F5344CB8AC3E}">
        <p14:creationId xmlns:p14="http://schemas.microsoft.com/office/powerpoint/2010/main" val="181262057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2925" y="624110"/>
            <a:ext cx="8911687" cy="754747"/>
          </a:xfrm>
        </p:spPr>
        <p:txBody>
          <a:bodyPr/>
          <a:lstStyle/>
          <a:p>
            <a:r>
              <a:rPr lang="en-US" altLang="zh-CN" dirty="0">
                <a:solidFill>
                  <a:schemeClr val="accent1"/>
                </a:solidFill>
                <a:latin typeface="微软雅黑" panose="020B0503020204020204" pitchFamily="34" charset="-122"/>
                <a:ea typeface="微软雅黑" panose="020B0503020204020204" pitchFamily="34" charset="-122"/>
              </a:rPr>
              <a:t>3. </a:t>
            </a:r>
            <a:r>
              <a:rPr lang="zh-CN" altLang="en-US" dirty="0">
                <a:solidFill>
                  <a:schemeClr val="accent1"/>
                </a:solidFill>
                <a:latin typeface="微软雅黑" panose="020B0503020204020204" pitchFamily="34" charset="-122"/>
                <a:ea typeface="微软雅黑" panose="020B0503020204020204" pitchFamily="34" charset="-122"/>
              </a:rPr>
              <a:t>多角度成像</a:t>
            </a:r>
          </a:p>
        </p:txBody>
      </p:sp>
      <p:sp>
        <p:nvSpPr>
          <p:cNvPr id="3" name="文本框 2">
            <a:extLst>
              <a:ext uri="{FF2B5EF4-FFF2-40B4-BE49-F238E27FC236}">
                <a16:creationId xmlns:a16="http://schemas.microsoft.com/office/drawing/2014/main" id="{1D023308-6D28-4421-91F4-BD2E09B1C0BB}"/>
              </a:ext>
            </a:extLst>
          </p:cNvPr>
          <p:cNvSpPr txBox="1"/>
          <p:nvPr/>
        </p:nvSpPr>
        <p:spPr>
          <a:xfrm>
            <a:off x="623735" y="1793077"/>
            <a:ext cx="5319866" cy="1938992"/>
          </a:xfrm>
          <a:prstGeom prst="rect">
            <a:avLst/>
          </a:prstGeom>
          <a:noFill/>
        </p:spPr>
        <p:txBody>
          <a:bodyPr wrap="square" rtlCol="0">
            <a:spAutoFit/>
          </a:bodyPr>
          <a:lstStyle/>
          <a:p>
            <a:pPr algn="l"/>
            <a:r>
              <a:rPr lang="zh-CN" altLang="en-US" sz="2400" dirty="0">
                <a:latin typeface="微软雅黑" panose="020B0503020204020204" pitchFamily="34" charset="-122"/>
                <a:ea typeface="微软雅黑" panose="020B0503020204020204" pitchFamily="34" charset="-122"/>
              </a:rPr>
              <a:t>目的（优势）</a:t>
            </a:r>
            <a:endParaRPr lang="en-US" altLang="zh-CN" sz="2400" dirty="0">
              <a:latin typeface="微软雅黑" panose="020B0503020204020204" pitchFamily="34" charset="-122"/>
              <a:ea typeface="微软雅黑" panose="020B0503020204020204" pitchFamily="34" charset="-122"/>
            </a:endParaRPr>
          </a:p>
          <a:p>
            <a:pPr algn="l"/>
            <a:endParaRPr lang="en-US" altLang="zh-CN" sz="2400" dirty="0">
              <a:latin typeface="微软雅黑" panose="020B0503020204020204" pitchFamily="34" charset="-122"/>
              <a:ea typeface="微软雅黑" panose="020B0503020204020204" pitchFamily="34" charset="-122"/>
            </a:endParaRPr>
          </a:p>
          <a:p>
            <a:pPr marL="342900" indent="-342900" algn="l">
              <a:buAutoNum type="arabicPeriod"/>
            </a:pPr>
            <a:r>
              <a:rPr lang="zh-CN" altLang="en-US" sz="2400" dirty="0">
                <a:latin typeface="微软雅黑" panose="020B0503020204020204" pitchFamily="34" charset="-122"/>
                <a:ea typeface="微软雅黑" panose="020B0503020204020204" pitchFamily="34" charset="-122"/>
              </a:rPr>
              <a:t>减少扫描结果中的条纹效应</a:t>
            </a:r>
            <a:endParaRPr lang="en-US" altLang="zh-CN" sz="2400" dirty="0">
              <a:latin typeface="微软雅黑" panose="020B0503020204020204" pitchFamily="34" charset="-122"/>
              <a:ea typeface="微软雅黑" panose="020B0503020204020204" pitchFamily="34" charset="-122"/>
            </a:endParaRPr>
          </a:p>
          <a:p>
            <a:pPr marL="342900" indent="-342900" algn="l">
              <a:buAutoNum type="arabicPeriod"/>
            </a:pPr>
            <a:r>
              <a:rPr lang="zh-CN" altLang="en-US" sz="2400" dirty="0">
                <a:latin typeface="微软雅黑" panose="020B0503020204020204" pitchFamily="34" charset="-122"/>
                <a:ea typeface="微软雅黑" panose="020B0503020204020204" pitchFamily="34" charset="-122"/>
              </a:rPr>
              <a:t>相向照明以对大尺寸样品（细胞团）成像，减少衰减效应。</a:t>
            </a:r>
            <a:endParaRPr lang="en-US" altLang="zh-CN" sz="2400"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D06089F8-58EF-423D-ABC4-C0D8171D581C}"/>
              </a:ext>
            </a:extLst>
          </p:cNvPr>
          <p:cNvSpPr txBox="1"/>
          <p:nvPr/>
        </p:nvSpPr>
        <p:spPr>
          <a:xfrm>
            <a:off x="6567334" y="1793077"/>
            <a:ext cx="3608680" cy="2308324"/>
          </a:xfrm>
          <a:prstGeom prst="rect">
            <a:avLst/>
          </a:prstGeom>
          <a:noFill/>
        </p:spPr>
        <p:txBody>
          <a:bodyPr wrap="none" rtlCol="0">
            <a:spAutoFit/>
          </a:bodyPr>
          <a:lstStyle/>
          <a:p>
            <a:pPr algn="l"/>
            <a:r>
              <a:rPr lang="zh-CN" altLang="en-US" sz="2400" dirty="0">
                <a:latin typeface="微软雅黑" panose="020B0503020204020204" pitchFamily="34" charset="-122"/>
                <a:ea typeface="微软雅黑" panose="020B0503020204020204" pitchFamily="34" charset="-122"/>
              </a:rPr>
              <a:t>缺点</a:t>
            </a:r>
            <a:endParaRPr lang="en-US" altLang="zh-CN" sz="2400" dirty="0">
              <a:latin typeface="微软雅黑" panose="020B0503020204020204" pitchFamily="34" charset="-122"/>
              <a:ea typeface="微软雅黑" panose="020B0503020204020204" pitchFamily="34" charset="-122"/>
            </a:endParaRPr>
          </a:p>
          <a:p>
            <a:pPr algn="l"/>
            <a:endParaRPr lang="en-US" altLang="zh-CN" sz="2400" dirty="0">
              <a:latin typeface="微软雅黑" panose="020B0503020204020204" pitchFamily="34" charset="-122"/>
              <a:ea typeface="微软雅黑" panose="020B0503020204020204" pitchFamily="34" charset="-122"/>
            </a:endParaRPr>
          </a:p>
          <a:p>
            <a:pPr marL="342900" indent="-342900" algn="l">
              <a:buAutoNum type="arabicPeriod"/>
            </a:pPr>
            <a:r>
              <a:rPr lang="zh-CN" altLang="en-US" sz="2400" dirty="0">
                <a:latin typeface="微软雅黑" panose="020B0503020204020204" pitchFamily="34" charset="-122"/>
                <a:ea typeface="微软雅黑" panose="020B0503020204020204" pitchFamily="34" charset="-122"/>
              </a:rPr>
              <a:t>扫描时长翻倍</a:t>
            </a:r>
            <a:endParaRPr lang="en-US" altLang="zh-CN" sz="2400" dirty="0">
              <a:latin typeface="微软雅黑" panose="020B0503020204020204" pitchFamily="34" charset="-122"/>
              <a:ea typeface="微软雅黑" panose="020B0503020204020204" pitchFamily="34" charset="-122"/>
            </a:endParaRPr>
          </a:p>
          <a:p>
            <a:pPr marL="342900" indent="-342900" algn="l">
              <a:buAutoNum type="arabicPeriod"/>
            </a:pPr>
            <a:r>
              <a:rPr lang="zh-CN" altLang="en-US" sz="2400" dirty="0">
                <a:latin typeface="微软雅黑" panose="020B0503020204020204" pitchFamily="34" charset="-122"/>
                <a:ea typeface="微软雅黑" panose="020B0503020204020204" pitchFamily="34" charset="-122"/>
              </a:rPr>
              <a:t>光学系统搭建难度增加</a:t>
            </a:r>
            <a:endParaRPr lang="en-US" altLang="zh-CN" sz="2400" dirty="0">
              <a:latin typeface="微软雅黑" panose="020B0503020204020204" pitchFamily="34" charset="-122"/>
              <a:ea typeface="微软雅黑" panose="020B0503020204020204" pitchFamily="34" charset="-122"/>
            </a:endParaRPr>
          </a:p>
          <a:p>
            <a:pPr marL="342900" indent="-342900" algn="l">
              <a:buAutoNum type="arabicPeriod"/>
            </a:pPr>
            <a:r>
              <a:rPr lang="zh-CN" altLang="en-US" sz="2400" dirty="0">
                <a:latin typeface="微软雅黑" panose="020B0503020204020204" pitchFamily="34" charset="-122"/>
                <a:ea typeface="微软雅黑" panose="020B0503020204020204" pitchFamily="34" charset="-122"/>
              </a:rPr>
              <a:t>系统的使用变得困难</a:t>
            </a:r>
            <a:endParaRPr lang="en-US" altLang="zh-CN" sz="2400" dirty="0">
              <a:latin typeface="微软雅黑" panose="020B0503020204020204" pitchFamily="34" charset="-122"/>
              <a:ea typeface="微软雅黑" panose="020B0503020204020204" pitchFamily="34" charset="-122"/>
            </a:endParaRPr>
          </a:p>
          <a:p>
            <a:pPr marL="342900" indent="-342900" algn="l">
              <a:buAutoNum type="arabicPeriod"/>
            </a:pPr>
            <a:r>
              <a:rPr lang="zh-CN" altLang="en-US" sz="2400" dirty="0">
                <a:latin typeface="微软雅黑" panose="020B0503020204020204" pitchFamily="34" charset="-122"/>
                <a:ea typeface="微软雅黑" panose="020B0503020204020204" pitchFamily="34" charset="-122"/>
              </a:rPr>
              <a:t>样品的操作变得困难</a:t>
            </a:r>
            <a:endParaRPr lang="en-US" altLang="zh-CN" sz="2400"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56043923-2B82-435B-8D79-E7818A2F8DC6}"/>
              </a:ext>
            </a:extLst>
          </p:cNvPr>
          <p:cNvSpPr txBox="1"/>
          <p:nvPr/>
        </p:nvSpPr>
        <p:spPr>
          <a:xfrm>
            <a:off x="1756611" y="4708358"/>
            <a:ext cx="5245282" cy="369332"/>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典型例子：</a:t>
            </a:r>
            <a:r>
              <a:rPr lang="en-US" altLang="zh-CN" dirty="0">
                <a:latin typeface="微软雅黑" panose="020B0503020204020204" pitchFamily="34" charset="-122"/>
                <a:ea typeface="微软雅黑" panose="020B0503020204020204" pitchFamily="34" charset="-122"/>
              </a:rPr>
              <a:t>Isotropic Multiview SPIM (</a:t>
            </a:r>
            <a:r>
              <a:rPr lang="en-US" altLang="zh-CN" dirty="0" err="1">
                <a:latin typeface="微软雅黑" panose="020B0503020204020204" pitchFamily="34" charset="-122"/>
                <a:ea typeface="微软雅黑" panose="020B0503020204020204" pitchFamily="34" charset="-122"/>
              </a:rPr>
              <a:t>IsoView</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5223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2925" y="624110"/>
            <a:ext cx="8911687" cy="754747"/>
          </a:xfrm>
        </p:spPr>
        <p:txBody>
          <a:bodyPr/>
          <a:lstStyle/>
          <a:p>
            <a:r>
              <a:rPr lang="en-US" altLang="zh-CN" dirty="0" err="1">
                <a:solidFill>
                  <a:schemeClr val="accent1"/>
                </a:solidFill>
                <a:latin typeface="微软雅黑" panose="020B0503020204020204" pitchFamily="34" charset="-122"/>
                <a:ea typeface="微软雅黑" panose="020B0503020204020204" pitchFamily="34" charset="-122"/>
              </a:rPr>
              <a:t>IsoView</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1A1F7453-FE91-4E8A-9F92-4867E791FFAB}"/>
              </a:ext>
            </a:extLst>
          </p:cNvPr>
          <p:cNvSpPr txBox="1"/>
          <p:nvPr/>
        </p:nvSpPr>
        <p:spPr>
          <a:xfrm>
            <a:off x="8132798" y="3364944"/>
            <a:ext cx="3816495" cy="923330"/>
          </a:xfrm>
          <a:prstGeom prst="rect">
            <a:avLst/>
          </a:prstGeom>
          <a:noFill/>
        </p:spPr>
        <p:txBody>
          <a:bodyPr wrap="square" rtlCol="0">
            <a:spAutoFit/>
          </a:bodyPr>
          <a:lstStyle/>
          <a:p>
            <a:pPr algn="l"/>
            <a:r>
              <a:rPr lang="en-US" altLang="zh-CN" dirty="0" err="1">
                <a:latin typeface="微软雅黑" panose="020B0503020204020204" pitchFamily="34" charset="-122"/>
                <a:ea typeface="微软雅黑" panose="020B0503020204020204" pitchFamily="34" charset="-122"/>
              </a:rPr>
              <a:t>IsoView</a:t>
            </a:r>
            <a:r>
              <a:rPr lang="zh-CN" altLang="en-US" dirty="0">
                <a:latin typeface="微软雅黑" panose="020B0503020204020204" pitchFamily="34" charset="-122"/>
                <a:ea typeface="微软雅黑" panose="020B0503020204020204" pitchFamily="34" charset="-122"/>
              </a:rPr>
              <a:t>系统包含</a:t>
            </a:r>
            <a:r>
              <a:rPr lang="en-US" altLang="zh-CN" dirty="0">
                <a:latin typeface="微软雅黑" panose="020B0503020204020204" pitchFamily="34" charset="-122"/>
                <a:ea typeface="微软雅黑" panose="020B0503020204020204" pitchFamily="34" charset="-122"/>
              </a:rPr>
              <a:t>4</a:t>
            </a:r>
            <a:r>
              <a:rPr lang="zh-CN" altLang="en-US" dirty="0">
                <a:latin typeface="微软雅黑" panose="020B0503020204020204" pitchFamily="34" charset="-122"/>
                <a:ea typeface="微软雅黑" panose="020B0503020204020204" pitchFamily="34" charset="-122"/>
              </a:rPr>
              <a:t>路系统，每一路可以承担光片照明与荧光信号的接收（双向使用）。</a:t>
            </a:r>
          </a:p>
        </p:txBody>
      </p:sp>
      <p:sp>
        <p:nvSpPr>
          <p:cNvPr id="12" name="文本框 11">
            <a:extLst>
              <a:ext uri="{FF2B5EF4-FFF2-40B4-BE49-F238E27FC236}">
                <a16:creationId xmlns:a16="http://schemas.microsoft.com/office/drawing/2014/main" id="{817D6F7C-A460-4E7B-A26E-2573F402AA92}"/>
              </a:ext>
            </a:extLst>
          </p:cNvPr>
          <p:cNvSpPr txBox="1"/>
          <p:nvPr/>
        </p:nvSpPr>
        <p:spPr>
          <a:xfrm>
            <a:off x="4316304" y="6495131"/>
            <a:ext cx="3816494" cy="276999"/>
          </a:xfrm>
          <a:prstGeom prst="rect">
            <a:avLst/>
          </a:prstGeom>
          <a:noFill/>
        </p:spPr>
        <p:txBody>
          <a:bodyPr wrap="none" rtlCol="0">
            <a:spAutoFit/>
          </a:bodyPr>
          <a:lstStyle/>
          <a:p>
            <a:pPr algn="l"/>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Raghav K Chhetri</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et al., Nature Method, 2015</a:t>
            </a:r>
            <a:r>
              <a:rPr lang="zh-CN" altLang="en-US" sz="1200" dirty="0">
                <a:latin typeface="微软雅黑" panose="020B0503020204020204" pitchFamily="34" charset="-122"/>
                <a:ea typeface="微软雅黑" panose="020B0503020204020204" pitchFamily="34" charset="-122"/>
              </a:rPr>
              <a:t>）</a:t>
            </a:r>
          </a:p>
        </p:txBody>
      </p:sp>
      <p:sp>
        <p:nvSpPr>
          <p:cNvPr id="8" name="文本框 7">
            <a:extLst>
              <a:ext uri="{FF2B5EF4-FFF2-40B4-BE49-F238E27FC236}">
                <a16:creationId xmlns:a16="http://schemas.microsoft.com/office/drawing/2014/main" id="{27A5E72C-8E2F-4441-8DFB-2DCB0A294756}"/>
              </a:ext>
            </a:extLst>
          </p:cNvPr>
          <p:cNvSpPr txBox="1"/>
          <p:nvPr/>
        </p:nvSpPr>
        <p:spPr>
          <a:xfrm>
            <a:off x="3101382" y="6402798"/>
            <a:ext cx="1338828" cy="369332"/>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装置示意图</a:t>
            </a:r>
          </a:p>
        </p:txBody>
      </p:sp>
      <p:pic>
        <p:nvPicPr>
          <p:cNvPr id="5" name="图片 4">
            <a:extLst>
              <a:ext uri="{FF2B5EF4-FFF2-40B4-BE49-F238E27FC236}">
                <a16:creationId xmlns:a16="http://schemas.microsoft.com/office/drawing/2014/main" id="{635BA726-B126-4190-A754-A74FD57F7925}"/>
              </a:ext>
            </a:extLst>
          </p:cNvPr>
          <p:cNvPicPr>
            <a:picLocks noChangeAspect="1"/>
          </p:cNvPicPr>
          <p:nvPr/>
        </p:nvPicPr>
        <p:blipFill>
          <a:blip r:embed="rId2"/>
          <a:stretch>
            <a:fillRect/>
          </a:stretch>
        </p:blipFill>
        <p:spPr>
          <a:xfrm>
            <a:off x="441728" y="1378857"/>
            <a:ext cx="7524400" cy="4895505"/>
          </a:xfrm>
          <a:prstGeom prst="rect">
            <a:avLst/>
          </a:prstGeom>
        </p:spPr>
      </p:pic>
    </p:spTree>
    <p:extLst>
      <p:ext uri="{BB962C8B-B14F-4D97-AF65-F5344CB8AC3E}">
        <p14:creationId xmlns:p14="http://schemas.microsoft.com/office/powerpoint/2010/main" val="4437264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2925" y="624110"/>
            <a:ext cx="8911687" cy="754747"/>
          </a:xfrm>
        </p:spPr>
        <p:txBody>
          <a:bodyPr/>
          <a:lstStyle/>
          <a:p>
            <a:r>
              <a:rPr lang="zh-CN" altLang="en-US" dirty="0">
                <a:solidFill>
                  <a:schemeClr val="accent1"/>
                </a:solidFill>
                <a:latin typeface="微软雅黑" panose="020B0503020204020204" pitchFamily="34" charset="-122"/>
                <a:ea typeface="微软雅黑" panose="020B0503020204020204" pitchFamily="34" charset="-122"/>
              </a:rPr>
              <a:t>实拍图</a:t>
            </a:r>
          </a:p>
        </p:txBody>
      </p:sp>
      <p:pic>
        <p:nvPicPr>
          <p:cNvPr id="5" name="图片 4">
            <a:extLst>
              <a:ext uri="{FF2B5EF4-FFF2-40B4-BE49-F238E27FC236}">
                <a16:creationId xmlns:a16="http://schemas.microsoft.com/office/drawing/2014/main" id="{D8348EFA-6550-4501-A70B-DF8CBFA6710C}"/>
              </a:ext>
            </a:extLst>
          </p:cNvPr>
          <p:cNvPicPr>
            <a:picLocks noChangeAspect="1"/>
          </p:cNvPicPr>
          <p:nvPr/>
        </p:nvPicPr>
        <p:blipFill>
          <a:blip r:embed="rId2"/>
          <a:stretch>
            <a:fillRect/>
          </a:stretch>
        </p:blipFill>
        <p:spPr>
          <a:xfrm>
            <a:off x="2019933" y="1315451"/>
            <a:ext cx="8152133" cy="5461527"/>
          </a:xfrm>
          <a:prstGeom prst="rect">
            <a:avLst/>
          </a:prstGeom>
        </p:spPr>
      </p:pic>
      <p:sp>
        <p:nvSpPr>
          <p:cNvPr id="4" name="文本框 3">
            <a:extLst>
              <a:ext uri="{FF2B5EF4-FFF2-40B4-BE49-F238E27FC236}">
                <a16:creationId xmlns:a16="http://schemas.microsoft.com/office/drawing/2014/main" id="{99DB59B6-0A25-40C3-B954-D31F8D8EB3A6}"/>
              </a:ext>
            </a:extLst>
          </p:cNvPr>
          <p:cNvSpPr txBox="1"/>
          <p:nvPr/>
        </p:nvSpPr>
        <p:spPr>
          <a:xfrm>
            <a:off x="10172066" y="6315313"/>
            <a:ext cx="2428244" cy="461665"/>
          </a:xfrm>
          <a:prstGeom prst="rect">
            <a:avLst/>
          </a:prstGeom>
          <a:noFill/>
        </p:spPr>
        <p:txBody>
          <a:bodyPr wrap="square" rtlCol="0">
            <a:spAutoFit/>
          </a:bodyPr>
          <a:lstStyle/>
          <a:p>
            <a:pPr algn="l"/>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Raghav K Chhetri</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et al., Nature Method, 2015</a:t>
            </a:r>
            <a:r>
              <a:rPr lang="zh-CN" altLang="en-US" sz="12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5803941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2925" y="624110"/>
            <a:ext cx="8911687" cy="754747"/>
          </a:xfrm>
        </p:spPr>
        <p:txBody>
          <a:bodyPr/>
          <a:lstStyle/>
          <a:p>
            <a:r>
              <a:rPr lang="zh-CN" altLang="en-US" dirty="0">
                <a:solidFill>
                  <a:schemeClr val="accent1"/>
                </a:solidFill>
                <a:latin typeface="微软雅黑" panose="020B0503020204020204" pitchFamily="34" charset="-122"/>
                <a:ea typeface="微软雅黑" panose="020B0503020204020204" pitchFamily="34" charset="-122"/>
              </a:rPr>
              <a:t>扫描方式</a:t>
            </a:r>
          </a:p>
        </p:txBody>
      </p:sp>
      <p:pic>
        <p:nvPicPr>
          <p:cNvPr id="7" name="图片 6">
            <a:extLst>
              <a:ext uri="{FF2B5EF4-FFF2-40B4-BE49-F238E27FC236}">
                <a16:creationId xmlns:a16="http://schemas.microsoft.com/office/drawing/2014/main" id="{A48E6BFD-D68B-4453-A0A3-BD91A6A033C6}"/>
              </a:ext>
            </a:extLst>
          </p:cNvPr>
          <p:cNvPicPr>
            <a:picLocks noChangeAspect="1"/>
          </p:cNvPicPr>
          <p:nvPr/>
        </p:nvPicPr>
        <p:blipFill>
          <a:blip r:embed="rId2"/>
          <a:stretch>
            <a:fillRect/>
          </a:stretch>
        </p:blipFill>
        <p:spPr>
          <a:xfrm>
            <a:off x="7853386" y="1376620"/>
            <a:ext cx="2540746" cy="2549035"/>
          </a:xfrm>
          <a:prstGeom prst="rect">
            <a:avLst/>
          </a:prstGeom>
        </p:spPr>
      </p:pic>
      <p:sp>
        <p:nvSpPr>
          <p:cNvPr id="8" name="文本框 7">
            <a:extLst>
              <a:ext uri="{FF2B5EF4-FFF2-40B4-BE49-F238E27FC236}">
                <a16:creationId xmlns:a16="http://schemas.microsoft.com/office/drawing/2014/main" id="{0DC4B3CF-79F0-4680-860B-FFB30CC09300}"/>
              </a:ext>
            </a:extLst>
          </p:cNvPr>
          <p:cNvSpPr txBox="1"/>
          <p:nvPr/>
        </p:nvSpPr>
        <p:spPr>
          <a:xfrm>
            <a:off x="2768957" y="3941311"/>
            <a:ext cx="1569660" cy="369332"/>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光片扫描方式</a:t>
            </a:r>
          </a:p>
        </p:txBody>
      </p:sp>
      <p:sp>
        <p:nvSpPr>
          <p:cNvPr id="10" name="矩形 9">
            <a:extLst>
              <a:ext uri="{FF2B5EF4-FFF2-40B4-BE49-F238E27FC236}">
                <a16:creationId xmlns:a16="http://schemas.microsoft.com/office/drawing/2014/main" id="{94688FFF-38CA-43C2-A371-7DA341E8A56D}"/>
              </a:ext>
            </a:extLst>
          </p:cNvPr>
          <p:cNvSpPr/>
          <p:nvPr/>
        </p:nvSpPr>
        <p:spPr>
          <a:xfrm>
            <a:off x="2044014" y="4300785"/>
            <a:ext cx="3019545" cy="276999"/>
          </a:xfrm>
          <a:prstGeom prst="rect">
            <a:avLst/>
          </a:prstGeom>
        </p:spPr>
        <p:txBody>
          <a:bodyPr wrap="none">
            <a:spAutoFit/>
          </a:bodyPr>
          <a:lstStyle/>
          <a:p>
            <a:pPr lvl="0"/>
            <a:r>
              <a:rPr lang="zh-CN" altLang="en-US" sz="1200" dirty="0">
                <a:solidFill>
                  <a:prstClr val="black"/>
                </a:solidFill>
                <a:latin typeface="微软雅黑" panose="020B0503020204020204" pitchFamily="34" charset="-122"/>
                <a:ea typeface="微软雅黑" panose="020B0503020204020204" pitchFamily="34" charset="-122"/>
              </a:rPr>
              <a:t>（</a:t>
            </a:r>
            <a:r>
              <a:rPr lang="en-US" altLang="zh-CN" sz="1200" dirty="0">
                <a:solidFill>
                  <a:prstClr val="black"/>
                </a:solidFill>
                <a:latin typeface="微软雅黑" panose="020B0503020204020204" pitchFamily="34" charset="-122"/>
                <a:ea typeface="微软雅黑" panose="020B0503020204020204" pitchFamily="34" charset="-122"/>
              </a:rPr>
              <a:t>Philipp </a:t>
            </a:r>
            <a:r>
              <a:rPr lang="en-US" altLang="zh-CN" sz="1200" dirty="0" err="1">
                <a:solidFill>
                  <a:prstClr val="black"/>
                </a:solidFill>
                <a:latin typeface="微软雅黑" panose="020B0503020204020204" pitchFamily="34" charset="-122"/>
                <a:ea typeface="微软雅黑" panose="020B0503020204020204" pitchFamily="34" charset="-122"/>
              </a:rPr>
              <a:t>J.Keller</a:t>
            </a:r>
            <a:r>
              <a:rPr lang="en-US" altLang="zh-CN" sz="1200" dirty="0">
                <a:solidFill>
                  <a:prstClr val="black"/>
                </a:solidFill>
                <a:latin typeface="微软雅黑" panose="020B0503020204020204" pitchFamily="34" charset="-122"/>
                <a:ea typeface="微软雅黑" panose="020B0503020204020204" pitchFamily="34" charset="-122"/>
              </a:rPr>
              <a:t> et al., Science, 2008</a:t>
            </a:r>
            <a:r>
              <a:rPr lang="zh-CN" altLang="en-US" sz="1200" dirty="0">
                <a:solidFill>
                  <a:prstClr val="black"/>
                </a:solidFill>
                <a:latin typeface="微软雅黑" panose="020B0503020204020204" pitchFamily="34" charset="-122"/>
                <a:ea typeface="微软雅黑" panose="020B0503020204020204" pitchFamily="34" charset="-122"/>
              </a:rPr>
              <a:t>）</a:t>
            </a:r>
          </a:p>
        </p:txBody>
      </p:sp>
      <p:pic>
        <p:nvPicPr>
          <p:cNvPr id="11" name="图片 10">
            <a:extLst>
              <a:ext uri="{FF2B5EF4-FFF2-40B4-BE49-F238E27FC236}">
                <a16:creationId xmlns:a16="http://schemas.microsoft.com/office/drawing/2014/main" id="{6405424A-C5CB-4B9E-8AFB-090978C0FC6C}"/>
              </a:ext>
            </a:extLst>
          </p:cNvPr>
          <p:cNvPicPr>
            <a:picLocks noChangeAspect="1"/>
          </p:cNvPicPr>
          <p:nvPr/>
        </p:nvPicPr>
        <p:blipFill>
          <a:blip r:embed="rId3"/>
          <a:stretch>
            <a:fillRect/>
          </a:stretch>
        </p:blipFill>
        <p:spPr>
          <a:xfrm>
            <a:off x="562394" y="1376620"/>
            <a:ext cx="5982786" cy="2549035"/>
          </a:xfrm>
          <a:prstGeom prst="rect">
            <a:avLst/>
          </a:prstGeom>
        </p:spPr>
      </p:pic>
      <p:sp>
        <p:nvSpPr>
          <p:cNvPr id="14" name="文本框 13">
            <a:extLst>
              <a:ext uri="{FF2B5EF4-FFF2-40B4-BE49-F238E27FC236}">
                <a16:creationId xmlns:a16="http://schemas.microsoft.com/office/drawing/2014/main" id="{AA8A96C6-EFF9-4EE8-9FE6-18320EBA641A}"/>
              </a:ext>
            </a:extLst>
          </p:cNvPr>
          <p:cNvSpPr txBox="1"/>
          <p:nvPr/>
        </p:nvSpPr>
        <p:spPr>
          <a:xfrm>
            <a:off x="8116661" y="3925655"/>
            <a:ext cx="2031325" cy="369332"/>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荧光信号接收方式</a:t>
            </a:r>
          </a:p>
        </p:txBody>
      </p:sp>
      <p:sp>
        <p:nvSpPr>
          <p:cNvPr id="15" name="文本框 14">
            <a:extLst>
              <a:ext uri="{FF2B5EF4-FFF2-40B4-BE49-F238E27FC236}">
                <a16:creationId xmlns:a16="http://schemas.microsoft.com/office/drawing/2014/main" id="{014E548C-BF98-434B-8FEA-00F1ECD4001D}"/>
              </a:ext>
            </a:extLst>
          </p:cNvPr>
          <p:cNvSpPr txBox="1"/>
          <p:nvPr/>
        </p:nvSpPr>
        <p:spPr>
          <a:xfrm>
            <a:off x="7128443" y="4294987"/>
            <a:ext cx="3816494" cy="276999"/>
          </a:xfrm>
          <a:prstGeom prst="rect">
            <a:avLst/>
          </a:prstGeom>
          <a:noFill/>
        </p:spPr>
        <p:txBody>
          <a:bodyPr wrap="none" rtlCol="0">
            <a:spAutoFit/>
          </a:bodyPr>
          <a:lstStyle/>
          <a:p>
            <a:pPr algn="l"/>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Raghav K Chhetri</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et al., Nature Method, 2015</a:t>
            </a:r>
            <a:r>
              <a:rPr lang="zh-CN" altLang="en-US" sz="1200" dirty="0">
                <a:latin typeface="微软雅黑" panose="020B0503020204020204" pitchFamily="34" charset="-122"/>
                <a:ea typeface="微软雅黑" panose="020B0503020204020204" pitchFamily="34" charset="-122"/>
              </a:rPr>
              <a:t>）</a:t>
            </a:r>
          </a:p>
        </p:txBody>
      </p:sp>
      <p:cxnSp>
        <p:nvCxnSpPr>
          <p:cNvPr id="17" name="直接箭头连接符 16">
            <a:extLst>
              <a:ext uri="{FF2B5EF4-FFF2-40B4-BE49-F238E27FC236}">
                <a16:creationId xmlns:a16="http://schemas.microsoft.com/office/drawing/2014/main" id="{F127DCAD-4849-447E-870D-15D882369B8A}"/>
              </a:ext>
            </a:extLst>
          </p:cNvPr>
          <p:cNvCxnSpPr>
            <a:cxnSpLocks/>
          </p:cNvCxnSpPr>
          <p:nvPr/>
        </p:nvCxnSpPr>
        <p:spPr>
          <a:xfrm flipH="1">
            <a:off x="9480886" y="3296653"/>
            <a:ext cx="978567" cy="256674"/>
          </a:xfrm>
          <a:prstGeom prst="straightConnector1">
            <a:avLst/>
          </a:prstGeom>
          <a:ln w="952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20" name="文本框 19">
            <a:extLst>
              <a:ext uri="{FF2B5EF4-FFF2-40B4-BE49-F238E27FC236}">
                <a16:creationId xmlns:a16="http://schemas.microsoft.com/office/drawing/2014/main" id="{6416E84C-A11D-414C-B65F-2975ECB75A64}"/>
              </a:ext>
            </a:extLst>
          </p:cNvPr>
          <p:cNvSpPr txBox="1"/>
          <p:nvPr/>
        </p:nvSpPr>
        <p:spPr>
          <a:xfrm>
            <a:off x="10488949" y="3055658"/>
            <a:ext cx="1140657" cy="646331"/>
          </a:xfrm>
          <a:prstGeom prst="rect">
            <a:avLst/>
          </a:prstGeom>
          <a:noFill/>
        </p:spPr>
        <p:txBody>
          <a:bodyPr wrap="square" rtlCol="0">
            <a:spAutoFit/>
          </a:bodyPr>
          <a:lstStyle/>
          <a:p>
            <a:pPr algn="l"/>
            <a:r>
              <a:rPr lang="zh-CN" altLang="en-US" dirty="0">
                <a:latin typeface="微软雅黑" panose="020B0503020204020204" pitchFamily="34" charset="-122"/>
                <a:ea typeface="微软雅黑" panose="020B0503020204020204" pitchFamily="34" charset="-122"/>
              </a:rPr>
              <a:t>压电陶瓷位移平台</a:t>
            </a:r>
          </a:p>
        </p:txBody>
      </p:sp>
      <p:sp>
        <p:nvSpPr>
          <p:cNvPr id="21" name="文本框 20">
            <a:extLst>
              <a:ext uri="{FF2B5EF4-FFF2-40B4-BE49-F238E27FC236}">
                <a16:creationId xmlns:a16="http://schemas.microsoft.com/office/drawing/2014/main" id="{5A35A42A-5EEC-4E50-B23C-3127FE17AD12}"/>
              </a:ext>
            </a:extLst>
          </p:cNvPr>
          <p:cNvSpPr txBox="1"/>
          <p:nvPr/>
        </p:nvSpPr>
        <p:spPr>
          <a:xfrm>
            <a:off x="1383631" y="4746794"/>
            <a:ext cx="5281863" cy="1477328"/>
          </a:xfrm>
          <a:prstGeom prst="rect">
            <a:avLst/>
          </a:prstGeom>
          <a:noFill/>
        </p:spPr>
        <p:txBody>
          <a:bodyPr wrap="square" rtlCol="0">
            <a:spAutoFit/>
          </a:bodyPr>
          <a:lstStyle/>
          <a:p>
            <a:pPr algn="l"/>
            <a:r>
              <a:rPr lang="en-US" altLang="zh-CN" dirty="0" err="1">
                <a:latin typeface="微软雅黑" panose="020B0503020204020204" pitchFamily="34" charset="-122"/>
                <a:ea typeface="微软雅黑" panose="020B0503020204020204" pitchFamily="34" charset="-122"/>
              </a:rPr>
              <a:t>IsoView</a:t>
            </a:r>
            <a:r>
              <a:rPr lang="zh-CN" altLang="en-US" dirty="0">
                <a:latin typeface="微软雅黑" panose="020B0503020204020204" pitchFamily="34" charset="-122"/>
                <a:ea typeface="微软雅黑" panose="020B0503020204020204" pitchFamily="34" charset="-122"/>
              </a:rPr>
              <a:t>采用了与</a:t>
            </a:r>
            <a:r>
              <a:rPr lang="en-US" altLang="zh-CN" dirty="0">
                <a:latin typeface="微软雅黑" panose="020B0503020204020204" pitchFamily="34" charset="-122"/>
                <a:ea typeface="微软雅黑" panose="020B0503020204020204" pitchFamily="34" charset="-122"/>
              </a:rPr>
              <a:t>digital scanned laser light sheet fluorescence microscopy(DSLM)</a:t>
            </a:r>
            <a:r>
              <a:rPr lang="zh-CN" altLang="en-US" dirty="0">
                <a:latin typeface="微软雅黑" panose="020B0503020204020204" pitchFamily="34" charset="-122"/>
                <a:ea typeface="微软雅黑" panose="020B0503020204020204" pitchFamily="34" charset="-122"/>
              </a:rPr>
              <a:t>相同的光片扫描方案。</a:t>
            </a:r>
            <a:endParaRPr lang="en-US" altLang="zh-CN" dirty="0">
              <a:latin typeface="微软雅黑" panose="020B0503020204020204" pitchFamily="34" charset="-122"/>
              <a:ea typeface="微软雅黑" panose="020B0503020204020204" pitchFamily="34" charset="-122"/>
            </a:endParaRPr>
          </a:p>
          <a:p>
            <a:pPr algn="l"/>
            <a:r>
              <a:rPr lang="zh-CN" altLang="en-US" dirty="0">
                <a:latin typeface="微软雅黑" panose="020B0503020204020204" pitchFamily="34" charset="-122"/>
                <a:ea typeface="微软雅黑" panose="020B0503020204020204" pitchFamily="34" charset="-122"/>
              </a:rPr>
              <a:t>扫描时，快速扫描的光束形成虚拟的“光片”。其优势是在整个扫描过程中，物镜无需移动。</a:t>
            </a:r>
            <a:endParaRPr lang="en-US" altLang="zh-CN" dirty="0">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111F614C-7822-4EAC-8DCB-73599850FFB1}"/>
              </a:ext>
            </a:extLst>
          </p:cNvPr>
          <p:cNvSpPr txBox="1"/>
          <p:nvPr/>
        </p:nvSpPr>
        <p:spPr>
          <a:xfrm>
            <a:off x="6954253" y="4746794"/>
            <a:ext cx="5017168"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通过压电陶瓷位移平台移动物镜以保持物平面与光片所在平面一致，从而保证成像结果。</a:t>
            </a:r>
          </a:p>
        </p:txBody>
      </p:sp>
    </p:spTree>
    <p:extLst>
      <p:ext uri="{BB962C8B-B14F-4D97-AF65-F5344CB8AC3E}">
        <p14:creationId xmlns:p14="http://schemas.microsoft.com/office/powerpoint/2010/main" val="4477597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2925" y="624110"/>
            <a:ext cx="8911687" cy="754747"/>
          </a:xfrm>
        </p:spPr>
        <p:txBody>
          <a:bodyPr/>
          <a:lstStyle/>
          <a:p>
            <a:r>
              <a:rPr lang="zh-CN" altLang="en-US" dirty="0">
                <a:solidFill>
                  <a:schemeClr val="accent1"/>
                </a:solidFill>
                <a:latin typeface="微软雅黑" panose="020B0503020204020204" pitchFamily="34" charset="-122"/>
                <a:ea typeface="微软雅黑" panose="020B0503020204020204" pitchFamily="34" charset="-122"/>
              </a:rPr>
              <a:t>结果图</a:t>
            </a:r>
          </a:p>
        </p:txBody>
      </p:sp>
      <p:pic>
        <p:nvPicPr>
          <p:cNvPr id="6" name="图片 5">
            <a:extLst>
              <a:ext uri="{FF2B5EF4-FFF2-40B4-BE49-F238E27FC236}">
                <a16:creationId xmlns:a16="http://schemas.microsoft.com/office/drawing/2014/main" id="{FE0C45D0-9AD9-4329-A512-A7C8B7474703}"/>
              </a:ext>
            </a:extLst>
          </p:cNvPr>
          <p:cNvPicPr>
            <a:picLocks noChangeAspect="1"/>
          </p:cNvPicPr>
          <p:nvPr/>
        </p:nvPicPr>
        <p:blipFill>
          <a:blip r:embed="rId2"/>
          <a:stretch>
            <a:fillRect/>
          </a:stretch>
        </p:blipFill>
        <p:spPr>
          <a:xfrm>
            <a:off x="511785" y="1378857"/>
            <a:ext cx="7342258" cy="3330807"/>
          </a:xfrm>
          <a:prstGeom prst="rect">
            <a:avLst/>
          </a:prstGeom>
        </p:spPr>
      </p:pic>
      <p:sp>
        <p:nvSpPr>
          <p:cNvPr id="4" name="文本框 3">
            <a:extLst>
              <a:ext uri="{FF2B5EF4-FFF2-40B4-BE49-F238E27FC236}">
                <a16:creationId xmlns:a16="http://schemas.microsoft.com/office/drawing/2014/main" id="{E6BA8398-53E3-411D-B49B-5A259C3DC3C4}"/>
              </a:ext>
            </a:extLst>
          </p:cNvPr>
          <p:cNvSpPr txBox="1"/>
          <p:nvPr/>
        </p:nvSpPr>
        <p:spPr>
          <a:xfrm>
            <a:off x="511785" y="4837698"/>
            <a:ext cx="7227958" cy="1200329"/>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上图为对果蝇胚胎中不同位置的</a:t>
            </a:r>
            <a:r>
              <a:rPr lang="en-US" altLang="zh-CN" dirty="0">
                <a:latin typeface="微软雅黑" panose="020B0503020204020204" pitchFamily="34" charset="-122"/>
                <a:ea typeface="微软雅黑" panose="020B0503020204020204" pitchFamily="34" charset="-122"/>
              </a:rPr>
              <a:t>calcium indicator: GCaMP6s</a:t>
            </a:r>
            <a:r>
              <a:rPr lang="zh-CN" altLang="en-US" dirty="0">
                <a:latin typeface="微软雅黑" panose="020B0503020204020204" pitchFamily="34" charset="-122"/>
                <a:ea typeface="微软雅黑" panose="020B0503020204020204" pitchFamily="34" charset="-122"/>
              </a:rPr>
              <a:t>的成像结果，比例尺：</a:t>
            </a:r>
            <a:r>
              <a:rPr lang="en-US" altLang="zh-CN" dirty="0">
                <a:latin typeface="微软雅黑" panose="020B0503020204020204" pitchFamily="34" charset="-122"/>
                <a:ea typeface="微软雅黑" panose="020B0503020204020204" pitchFamily="34" charset="-122"/>
              </a:rPr>
              <a:t> 20 </a:t>
            </a:r>
            <a:r>
              <a:rPr lang="el-GR" altLang="zh-CN" dirty="0">
                <a:latin typeface="微软雅黑" panose="020B0503020204020204" pitchFamily="34" charset="-122"/>
                <a:ea typeface="微软雅黑" panose="020B0503020204020204" pitchFamily="34" charset="-122"/>
              </a:rPr>
              <a:t>μ</a:t>
            </a:r>
            <a:r>
              <a:rPr lang="en-US" altLang="zh-CN" dirty="0">
                <a:latin typeface="微软雅黑" panose="020B0503020204020204" pitchFamily="34" charset="-122"/>
                <a:ea typeface="微软雅黑" panose="020B0503020204020204" pitchFamily="34" charset="-122"/>
              </a:rPr>
              <a:t>m</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可以看到相比传统的</a:t>
            </a:r>
            <a:r>
              <a:rPr lang="en-US" altLang="zh-CN" dirty="0">
                <a:latin typeface="微软雅黑" panose="020B0503020204020204" pitchFamily="34" charset="-122"/>
                <a:ea typeface="微软雅黑" panose="020B0503020204020204" pitchFamily="34" charset="-122"/>
              </a:rPr>
              <a:t>SPIM</a:t>
            </a:r>
            <a:r>
              <a:rPr lang="zh-CN" altLang="en-US" dirty="0">
                <a:latin typeface="微软雅黑" panose="020B0503020204020204" pitchFamily="34" charset="-122"/>
                <a:ea typeface="微软雅黑" panose="020B0503020204020204" pitchFamily="34" charset="-122"/>
              </a:rPr>
              <a:t>，</a:t>
            </a:r>
            <a:r>
              <a:rPr lang="en-US" altLang="zh-CN" dirty="0" err="1">
                <a:latin typeface="微软雅黑" panose="020B0503020204020204" pitchFamily="34" charset="-122"/>
                <a:ea typeface="微软雅黑" panose="020B0503020204020204" pitchFamily="34" charset="-122"/>
              </a:rPr>
              <a:t>IsoView</a:t>
            </a:r>
            <a:r>
              <a:rPr lang="zh-CN" altLang="en-US" dirty="0">
                <a:latin typeface="微软雅黑" panose="020B0503020204020204" pitchFamily="34" charset="-122"/>
                <a:ea typeface="微软雅黑" panose="020B0503020204020204" pitchFamily="34" charset="-122"/>
              </a:rPr>
              <a:t>系统分辨率的各向同性更加好。</a:t>
            </a:r>
          </a:p>
        </p:txBody>
      </p:sp>
      <p:pic>
        <p:nvPicPr>
          <p:cNvPr id="7" name="图片 6">
            <a:extLst>
              <a:ext uri="{FF2B5EF4-FFF2-40B4-BE49-F238E27FC236}">
                <a16:creationId xmlns:a16="http://schemas.microsoft.com/office/drawing/2014/main" id="{DCB73554-8599-4F83-A156-1D51411C8E03}"/>
              </a:ext>
            </a:extLst>
          </p:cNvPr>
          <p:cNvPicPr>
            <a:picLocks noChangeAspect="1"/>
          </p:cNvPicPr>
          <p:nvPr/>
        </p:nvPicPr>
        <p:blipFill>
          <a:blip r:embed="rId3"/>
          <a:stretch>
            <a:fillRect/>
          </a:stretch>
        </p:blipFill>
        <p:spPr>
          <a:xfrm>
            <a:off x="8378597" y="1378857"/>
            <a:ext cx="3051404" cy="3603956"/>
          </a:xfrm>
          <a:prstGeom prst="rect">
            <a:avLst/>
          </a:prstGeom>
        </p:spPr>
      </p:pic>
      <p:sp>
        <p:nvSpPr>
          <p:cNvPr id="8" name="文本框 7">
            <a:extLst>
              <a:ext uri="{FF2B5EF4-FFF2-40B4-BE49-F238E27FC236}">
                <a16:creationId xmlns:a16="http://schemas.microsoft.com/office/drawing/2014/main" id="{1336897A-462A-47C4-914E-4E1DAFEB89F5}"/>
              </a:ext>
            </a:extLst>
          </p:cNvPr>
          <p:cNvSpPr txBox="1"/>
          <p:nvPr/>
        </p:nvSpPr>
        <p:spPr>
          <a:xfrm>
            <a:off x="9119469" y="5068530"/>
            <a:ext cx="1569660" cy="369332"/>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定量分析结果</a:t>
            </a:r>
          </a:p>
        </p:txBody>
      </p:sp>
      <p:sp>
        <p:nvSpPr>
          <p:cNvPr id="9" name="文本框 8">
            <a:extLst>
              <a:ext uri="{FF2B5EF4-FFF2-40B4-BE49-F238E27FC236}">
                <a16:creationId xmlns:a16="http://schemas.microsoft.com/office/drawing/2014/main" id="{F275192D-12C8-466E-9DAF-29E463221A84}"/>
              </a:ext>
            </a:extLst>
          </p:cNvPr>
          <p:cNvSpPr txBox="1"/>
          <p:nvPr/>
        </p:nvSpPr>
        <p:spPr>
          <a:xfrm>
            <a:off x="4510574" y="6581001"/>
            <a:ext cx="3816494" cy="276999"/>
          </a:xfrm>
          <a:prstGeom prst="rect">
            <a:avLst/>
          </a:prstGeom>
          <a:noFill/>
        </p:spPr>
        <p:txBody>
          <a:bodyPr wrap="none" rtlCol="0">
            <a:spAutoFit/>
          </a:bodyPr>
          <a:lstStyle/>
          <a:p>
            <a:pPr algn="l"/>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Raghav K Chhetri</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et al., Nature Method, 2015</a:t>
            </a:r>
            <a:r>
              <a:rPr lang="zh-CN" altLang="en-US" sz="12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551199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2925" y="624110"/>
            <a:ext cx="8911687" cy="754747"/>
          </a:xfrm>
        </p:spPr>
        <p:txBody>
          <a:bodyPr/>
          <a:lstStyle/>
          <a:p>
            <a:r>
              <a:rPr lang="zh-CN" altLang="en-US" dirty="0">
                <a:solidFill>
                  <a:schemeClr val="accent1"/>
                </a:solidFill>
                <a:latin typeface="微软雅黑" panose="020B0503020204020204" pitchFamily="34" charset="-122"/>
                <a:ea typeface="微软雅黑" panose="020B0503020204020204" pitchFamily="34" charset="-122"/>
              </a:rPr>
              <a:t>关键参数</a:t>
            </a:r>
          </a:p>
        </p:txBody>
      </p:sp>
      <p:sp>
        <p:nvSpPr>
          <p:cNvPr id="3" name="内容占位符 2"/>
          <p:cNvSpPr>
            <a:spLocks noGrp="1"/>
          </p:cNvSpPr>
          <p:nvPr>
            <p:ph idx="1"/>
          </p:nvPr>
        </p:nvSpPr>
        <p:spPr>
          <a:xfrm>
            <a:off x="660160" y="1378857"/>
            <a:ext cx="4733250" cy="2050143"/>
          </a:xfrm>
        </p:spPr>
        <p:txBody>
          <a:bodyPr>
            <a:normAutofit/>
          </a:bodyPr>
          <a:lstStyle/>
          <a:p>
            <a:r>
              <a:rPr lang="zh-CN" altLang="en-US" dirty="0">
                <a:solidFill>
                  <a:schemeClr val="tx1"/>
                </a:solidFill>
                <a:latin typeface="微软雅黑" panose="020B0503020204020204" pitchFamily="34" charset="-122"/>
                <a:ea typeface="微软雅黑" panose="020B0503020204020204" pitchFamily="34" charset="-122"/>
              </a:rPr>
              <a:t>控制软件：</a:t>
            </a:r>
            <a:r>
              <a:rPr lang="en-US" altLang="zh-CN" dirty="0" err="1">
                <a:solidFill>
                  <a:schemeClr val="tx1"/>
                </a:solidFill>
                <a:latin typeface="微软雅黑" panose="020B0503020204020204" pitchFamily="34" charset="-122"/>
                <a:ea typeface="微软雅黑" panose="020B0503020204020204" pitchFamily="34" charset="-122"/>
              </a:rPr>
              <a:t>FPGA+LabView</a:t>
            </a:r>
            <a:endParaRPr lang="en-US" altLang="zh-CN" dirty="0">
              <a:solidFill>
                <a:schemeClr val="tx1"/>
              </a:solidFill>
              <a:latin typeface="微软雅黑" panose="020B0503020204020204" pitchFamily="34" charset="-122"/>
              <a:ea typeface="微软雅黑" panose="020B0503020204020204" pitchFamily="34" charset="-122"/>
            </a:endParaRPr>
          </a:p>
          <a:p>
            <a:r>
              <a:rPr lang="zh-CN" altLang="en-US" dirty="0">
                <a:solidFill>
                  <a:schemeClr val="tx1"/>
                </a:solidFill>
                <a:latin typeface="微软雅黑" panose="020B0503020204020204" pitchFamily="34" charset="-122"/>
                <a:ea typeface="微软雅黑" panose="020B0503020204020204" pitchFamily="34" charset="-122"/>
              </a:rPr>
              <a:t>扫描方式：</a:t>
            </a:r>
            <a:r>
              <a:rPr lang="en-US" altLang="zh-CN" dirty="0">
                <a:solidFill>
                  <a:schemeClr val="tx1"/>
                </a:solidFill>
                <a:latin typeface="微软雅黑" panose="020B0503020204020204" pitchFamily="34" charset="-122"/>
                <a:ea typeface="微软雅黑" panose="020B0503020204020204" pitchFamily="34" charset="-122"/>
              </a:rPr>
              <a:t>4</a:t>
            </a:r>
            <a:r>
              <a:rPr lang="zh-CN" altLang="en-US" dirty="0">
                <a:solidFill>
                  <a:schemeClr val="tx1"/>
                </a:solidFill>
                <a:latin typeface="微软雅黑" panose="020B0503020204020204" pitchFamily="34" charset="-122"/>
                <a:ea typeface="微软雅黑" panose="020B0503020204020204" pitchFamily="34" charset="-122"/>
              </a:rPr>
              <a:t>目镜</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样品转动</a:t>
            </a:r>
            <a:endParaRPr lang="en-US" altLang="zh-CN" dirty="0">
              <a:solidFill>
                <a:schemeClr val="tx1"/>
              </a:solidFill>
              <a:latin typeface="微软雅黑" panose="020B0503020204020204" pitchFamily="34" charset="-122"/>
              <a:ea typeface="微软雅黑" panose="020B0503020204020204" pitchFamily="34" charset="-122"/>
            </a:endParaRPr>
          </a:p>
          <a:p>
            <a:r>
              <a:rPr lang="zh-CN" altLang="en-US" dirty="0">
                <a:solidFill>
                  <a:schemeClr val="tx1"/>
                </a:solidFill>
                <a:latin typeface="微软雅黑" panose="020B0503020204020204" pitchFamily="34" charset="-122"/>
                <a:ea typeface="微软雅黑" panose="020B0503020204020204" pitchFamily="34" charset="-122"/>
              </a:rPr>
              <a:t>空间分辨率（横向</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纵向）：</a:t>
            </a:r>
            <a:r>
              <a:rPr lang="en-US" altLang="zh-CN" dirty="0">
                <a:solidFill>
                  <a:schemeClr val="tx1"/>
                </a:solidFill>
                <a:latin typeface="微软雅黑" panose="020B0503020204020204" pitchFamily="34" charset="-122"/>
                <a:ea typeface="微软雅黑" panose="020B0503020204020204" pitchFamily="34" charset="-122"/>
              </a:rPr>
              <a:t>1.1-2.5 </a:t>
            </a:r>
            <a:r>
              <a:rPr lang="el-GR" altLang="zh-CN" dirty="0">
                <a:solidFill>
                  <a:schemeClr val="tx1"/>
                </a:solidFill>
                <a:latin typeface="微软雅黑" panose="020B0503020204020204" pitchFamily="34" charset="-122"/>
                <a:ea typeface="微软雅黑" panose="020B0503020204020204" pitchFamily="34" charset="-122"/>
              </a:rPr>
              <a:t>μ </a:t>
            </a:r>
            <a:r>
              <a:rPr lang="en-US" altLang="zh-CN" dirty="0">
                <a:solidFill>
                  <a:schemeClr val="tx1"/>
                </a:solidFill>
                <a:latin typeface="微软雅黑" panose="020B0503020204020204" pitchFamily="34" charset="-122"/>
                <a:ea typeface="微软雅黑" panose="020B0503020204020204" pitchFamily="34" charset="-122"/>
              </a:rPr>
              <a:t>m</a:t>
            </a:r>
          </a:p>
          <a:p>
            <a:r>
              <a:rPr lang="zh-CN" altLang="en-US" dirty="0">
                <a:solidFill>
                  <a:schemeClr val="tx1"/>
                </a:solidFill>
                <a:latin typeface="微软雅黑" panose="020B0503020204020204" pitchFamily="34" charset="-122"/>
                <a:ea typeface="微软雅黑" panose="020B0503020204020204" pitchFamily="34" charset="-122"/>
              </a:rPr>
              <a:t>扫描速度：</a:t>
            </a:r>
            <a:r>
              <a:rPr lang="en-US" altLang="zh-CN" dirty="0">
                <a:solidFill>
                  <a:schemeClr val="tx1"/>
                </a:solidFill>
                <a:latin typeface="微软雅黑" panose="020B0503020204020204" pitchFamily="34" charset="-122"/>
                <a:ea typeface="微软雅黑" panose="020B0503020204020204" pitchFamily="34" charset="-122"/>
              </a:rPr>
              <a:t>2 Hz</a:t>
            </a:r>
          </a:p>
          <a:p>
            <a:r>
              <a:rPr lang="zh-CN" altLang="en-US" dirty="0">
                <a:solidFill>
                  <a:schemeClr val="tx1"/>
                </a:solidFill>
                <a:latin typeface="微软雅黑" panose="020B0503020204020204" pitchFamily="34" charset="-122"/>
                <a:ea typeface="微软雅黑" panose="020B0503020204020204" pitchFamily="34" charset="-122"/>
              </a:rPr>
              <a:t>可持续时间：</a:t>
            </a:r>
            <a:r>
              <a:rPr lang="en-US" altLang="zh-CN" dirty="0">
                <a:solidFill>
                  <a:schemeClr val="tx1"/>
                </a:solidFill>
                <a:latin typeface="微软雅黑" panose="020B0503020204020204" pitchFamily="34" charset="-122"/>
                <a:ea typeface="微软雅黑" panose="020B0503020204020204" pitchFamily="34" charset="-122"/>
              </a:rPr>
              <a:t>&gt;=9 h</a:t>
            </a:r>
          </a:p>
          <a:p>
            <a:endParaRPr lang="en-US" altLang="zh-CN"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BF0DE94B-B7BA-4BFA-AED3-9B76F50AB088}"/>
              </a:ext>
            </a:extLst>
          </p:cNvPr>
          <p:cNvSpPr txBox="1"/>
          <p:nvPr/>
        </p:nvSpPr>
        <p:spPr>
          <a:xfrm>
            <a:off x="660160" y="4074695"/>
            <a:ext cx="3068469" cy="369332"/>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资料支持：</a:t>
            </a:r>
            <a:r>
              <a:rPr lang="en-US" altLang="zh-CN" dirty="0">
                <a:latin typeface="微软雅黑" panose="020B0503020204020204" pitchFamily="34" charset="-122"/>
                <a:ea typeface="微软雅黑" panose="020B0503020204020204" pitchFamily="34" charset="-122"/>
              </a:rPr>
              <a:t>ZEMAX</a:t>
            </a:r>
            <a:r>
              <a:rPr lang="zh-CN" altLang="en-US" dirty="0">
                <a:latin typeface="微软雅黑" panose="020B0503020204020204" pitchFamily="34" charset="-122"/>
                <a:ea typeface="微软雅黑" panose="020B0503020204020204" pitchFamily="34" charset="-122"/>
              </a:rPr>
              <a:t>仿真结果</a:t>
            </a:r>
          </a:p>
        </p:txBody>
      </p:sp>
      <p:pic>
        <p:nvPicPr>
          <p:cNvPr id="5" name="图片 4">
            <a:extLst>
              <a:ext uri="{FF2B5EF4-FFF2-40B4-BE49-F238E27FC236}">
                <a16:creationId xmlns:a16="http://schemas.microsoft.com/office/drawing/2014/main" id="{AA9F819A-D7CB-46FB-B1BC-DE6D272D2CF8}"/>
              </a:ext>
            </a:extLst>
          </p:cNvPr>
          <p:cNvPicPr>
            <a:picLocks noChangeAspect="1"/>
          </p:cNvPicPr>
          <p:nvPr/>
        </p:nvPicPr>
        <p:blipFill>
          <a:blip r:embed="rId2"/>
          <a:stretch>
            <a:fillRect/>
          </a:stretch>
        </p:blipFill>
        <p:spPr>
          <a:xfrm>
            <a:off x="6023810" y="1378857"/>
            <a:ext cx="3657600" cy="3110608"/>
          </a:xfrm>
          <a:prstGeom prst="rect">
            <a:avLst/>
          </a:prstGeom>
        </p:spPr>
      </p:pic>
      <p:sp>
        <p:nvSpPr>
          <p:cNvPr id="6" name="文本框 5">
            <a:extLst>
              <a:ext uri="{FF2B5EF4-FFF2-40B4-BE49-F238E27FC236}">
                <a16:creationId xmlns:a16="http://schemas.microsoft.com/office/drawing/2014/main" id="{A0DC1091-9750-4BB5-8969-B2A004D6FFA8}"/>
              </a:ext>
            </a:extLst>
          </p:cNvPr>
          <p:cNvSpPr txBox="1"/>
          <p:nvPr/>
        </p:nvSpPr>
        <p:spPr>
          <a:xfrm>
            <a:off x="6093969" y="4489465"/>
            <a:ext cx="4217841" cy="646331"/>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图像重建时间</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算法：</a:t>
            </a:r>
            <a:r>
              <a:rPr lang="en-US" altLang="zh-CN" dirty="0">
                <a:latin typeface="微软雅黑" panose="020B0503020204020204" pitchFamily="34" charset="-122"/>
                <a:ea typeface="微软雅黑" panose="020B0503020204020204" pitchFamily="34" charset="-122"/>
              </a:rPr>
              <a:t> Lucy-Richardson algorithm</a:t>
            </a:r>
            <a:endParaRPr lang="zh-CN" altLang="en-US"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CF54B628-82CA-4D71-A477-5AB909F5880D}"/>
              </a:ext>
            </a:extLst>
          </p:cNvPr>
          <p:cNvSpPr txBox="1"/>
          <p:nvPr/>
        </p:nvSpPr>
        <p:spPr>
          <a:xfrm>
            <a:off x="6294642" y="5135796"/>
            <a:ext cx="3816494" cy="276999"/>
          </a:xfrm>
          <a:prstGeom prst="rect">
            <a:avLst/>
          </a:prstGeom>
          <a:noFill/>
        </p:spPr>
        <p:txBody>
          <a:bodyPr wrap="none" rtlCol="0">
            <a:spAutoFit/>
          </a:bodyPr>
          <a:lstStyle/>
          <a:p>
            <a:pPr algn="l"/>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Raghav K Chhetri</a:t>
            </a:r>
            <a:r>
              <a:rPr lang="zh-CN" altLang="en-US" sz="1200" dirty="0">
                <a:latin typeface="微软雅黑" panose="020B0503020204020204" pitchFamily="34" charset="-122"/>
                <a:ea typeface="微软雅黑" panose="020B0503020204020204" pitchFamily="34" charset="-122"/>
              </a:rPr>
              <a:t> </a:t>
            </a:r>
            <a:r>
              <a:rPr lang="en-US" altLang="zh-CN" sz="1200" dirty="0">
                <a:latin typeface="微软雅黑" panose="020B0503020204020204" pitchFamily="34" charset="-122"/>
                <a:ea typeface="微软雅黑" panose="020B0503020204020204" pitchFamily="34" charset="-122"/>
              </a:rPr>
              <a:t>et al., Nature Method, 2015</a:t>
            </a:r>
            <a:r>
              <a:rPr lang="zh-CN" altLang="en-US" sz="12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41381717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2925" y="624110"/>
            <a:ext cx="8911687" cy="754747"/>
          </a:xfrm>
        </p:spPr>
        <p:txBody>
          <a:bodyPr/>
          <a:lstStyle/>
          <a:p>
            <a:r>
              <a:rPr lang="en-US" altLang="zh-CN" dirty="0">
                <a:solidFill>
                  <a:schemeClr val="accent1"/>
                </a:solidFill>
                <a:latin typeface="微软雅黑" panose="020B0503020204020204" pitchFamily="34" charset="-122"/>
                <a:ea typeface="微软雅黑" panose="020B0503020204020204" pitchFamily="34" charset="-122"/>
              </a:rPr>
              <a:t>4. </a:t>
            </a:r>
            <a:r>
              <a:rPr lang="en-US" altLang="zh-CN" dirty="0" err="1">
                <a:solidFill>
                  <a:schemeClr val="accent1"/>
                </a:solidFill>
                <a:latin typeface="微软雅黑" panose="020B0503020204020204" pitchFamily="34" charset="-122"/>
                <a:ea typeface="微软雅黑" panose="020B0503020204020204" pitchFamily="34" charset="-122"/>
              </a:rPr>
              <a:t>SPIM+optical</a:t>
            </a:r>
            <a:r>
              <a:rPr lang="en-US" altLang="zh-CN" dirty="0">
                <a:solidFill>
                  <a:schemeClr val="accent1"/>
                </a:solidFill>
                <a:latin typeface="微软雅黑" panose="020B0503020204020204" pitchFamily="34" charset="-122"/>
                <a:ea typeface="微软雅黑" panose="020B0503020204020204" pitchFamily="34" charset="-122"/>
              </a:rPr>
              <a:t> trapping</a:t>
            </a:r>
            <a:endParaRPr lang="zh-CN" altLang="en-US" dirty="0">
              <a:solidFill>
                <a:schemeClr val="accent1"/>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DC164560-E491-4CCB-9918-12ABEE681468}"/>
              </a:ext>
            </a:extLst>
          </p:cNvPr>
          <p:cNvPicPr>
            <a:picLocks noChangeAspect="1"/>
          </p:cNvPicPr>
          <p:nvPr/>
        </p:nvPicPr>
        <p:blipFill>
          <a:blip r:embed="rId2"/>
          <a:stretch>
            <a:fillRect/>
          </a:stretch>
        </p:blipFill>
        <p:spPr>
          <a:xfrm>
            <a:off x="444284" y="1874505"/>
            <a:ext cx="8482740" cy="3325968"/>
          </a:xfrm>
          <a:prstGeom prst="rect">
            <a:avLst/>
          </a:prstGeom>
        </p:spPr>
      </p:pic>
      <p:sp>
        <p:nvSpPr>
          <p:cNvPr id="10" name="左大括号 9">
            <a:extLst>
              <a:ext uri="{FF2B5EF4-FFF2-40B4-BE49-F238E27FC236}">
                <a16:creationId xmlns:a16="http://schemas.microsoft.com/office/drawing/2014/main" id="{1954E9B2-711A-4547-B053-4D33948457BD}"/>
              </a:ext>
            </a:extLst>
          </p:cNvPr>
          <p:cNvSpPr/>
          <p:nvPr/>
        </p:nvSpPr>
        <p:spPr>
          <a:xfrm rot="16200000">
            <a:off x="5803232" y="2405135"/>
            <a:ext cx="433137" cy="559067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BAD2651F-3BE1-4638-A99D-CDCC60AD9E69}"/>
              </a:ext>
            </a:extLst>
          </p:cNvPr>
          <p:cNvSpPr txBox="1"/>
          <p:nvPr/>
        </p:nvSpPr>
        <p:spPr>
          <a:xfrm>
            <a:off x="4815816" y="5417041"/>
            <a:ext cx="2407967" cy="369332"/>
          </a:xfrm>
          <a:prstGeom prst="rect">
            <a:avLst/>
          </a:prstGeom>
          <a:noFill/>
        </p:spPr>
        <p:txBody>
          <a:bodyPr wrap="none" rtlCol="0">
            <a:spAutoFit/>
          </a:bodyPr>
          <a:lstStyle/>
          <a:p>
            <a:pPr algn="l"/>
            <a:r>
              <a:rPr lang="en-US" altLang="zh-CN" dirty="0">
                <a:latin typeface="微软雅黑" panose="020B0503020204020204" pitchFamily="34" charset="-122"/>
                <a:ea typeface="微软雅黑" panose="020B0503020204020204" pitchFamily="34" charset="-122"/>
              </a:rPr>
              <a:t>based on </a:t>
            </a:r>
            <a:r>
              <a:rPr lang="en-US" altLang="zh-CN" dirty="0" err="1">
                <a:latin typeface="微软雅黑" panose="020B0503020204020204" pitchFamily="34" charset="-122"/>
                <a:ea typeface="微软雅黑" panose="020B0503020204020204" pitchFamily="34" charset="-122"/>
              </a:rPr>
              <a:t>openSPIM</a:t>
            </a:r>
            <a:endParaRPr lang="zh-CN" altLang="en-US" dirty="0">
              <a:latin typeface="微软雅黑" panose="020B0503020204020204" pitchFamily="34" charset="-122"/>
              <a:ea typeface="微软雅黑" panose="020B0503020204020204" pitchFamily="34" charset="-122"/>
            </a:endParaRPr>
          </a:p>
        </p:txBody>
      </p:sp>
      <p:sp>
        <p:nvSpPr>
          <p:cNvPr id="12" name="左大括号 11">
            <a:extLst>
              <a:ext uri="{FF2B5EF4-FFF2-40B4-BE49-F238E27FC236}">
                <a16:creationId xmlns:a16="http://schemas.microsoft.com/office/drawing/2014/main" id="{B3958E48-CB71-4291-B0D3-52C6F439FC24}"/>
              </a:ext>
            </a:extLst>
          </p:cNvPr>
          <p:cNvSpPr/>
          <p:nvPr/>
        </p:nvSpPr>
        <p:spPr>
          <a:xfrm rot="16200000">
            <a:off x="1582117" y="3886581"/>
            <a:ext cx="433137" cy="262778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68229920-246C-46F9-818C-E425857EAFEF}"/>
              </a:ext>
            </a:extLst>
          </p:cNvPr>
          <p:cNvSpPr txBox="1"/>
          <p:nvPr/>
        </p:nvSpPr>
        <p:spPr>
          <a:xfrm>
            <a:off x="518085" y="5417041"/>
            <a:ext cx="2640788" cy="369332"/>
          </a:xfrm>
          <a:prstGeom prst="rect">
            <a:avLst/>
          </a:prstGeom>
          <a:noFill/>
        </p:spPr>
        <p:txBody>
          <a:bodyPr wrap="none" rtlCol="0">
            <a:spAutoFit/>
          </a:bodyPr>
          <a:lstStyle/>
          <a:p>
            <a:pPr algn="l"/>
            <a:r>
              <a:rPr lang="en-US" altLang="zh-CN" dirty="0">
                <a:latin typeface="微软雅黑" panose="020B0503020204020204" pitchFamily="34" charset="-122"/>
                <a:ea typeface="微软雅黑" panose="020B0503020204020204" pitchFamily="34" charset="-122"/>
              </a:rPr>
              <a:t>near-infrared</a:t>
            </a:r>
            <a:r>
              <a:rPr lang="zh-CN" altLang="en-US" dirty="0">
                <a:latin typeface="微软雅黑" panose="020B0503020204020204" pitchFamily="34" charset="-122"/>
                <a:ea typeface="微软雅黑" panose="020B0503020204020204" pitchFamily="34" charset="-122"/>
              </a:rPr>
              <a:t> </a:t>
            </a:r>
            <a:r>
              <a:rPr lang="en-US" altLang="zh-CN" dirty="0">
                <a:latin typeface="微软雅黑" panose="020B0503020204020204" pitchFamily="34" charset="-122"/>
                <a:ea typeface="微软雅黑" panose="020B0503020204020204" pitchFamily="34" charset="-122"/>
              </a:rPr>
              <a:t>trapping</a:t>
            </a:r>
            <a:endParaRPr lang="zh-CN" altLang="en-US"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1F4C4FFC-47E0-45A3-AFA7-A0266DF21A8C}"/>
              </a:ext>
            </a:extLst>
          </p:cNvPr>
          <p:cNvSpPr txBox="1"/>
          <p:nvPr/>
        </p:nvSpPr>
        <p:spPr>
          <a:xfrm>
            <a:off x="3192164" y="5786373"/>
            <a:ext cx="1338828" cy="369332"/>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装置示意图</a:t>
            </a:r>
          </a:p>
        </p:txBody>
      </p:sp>
      <p:sp>
        <p:nvSpPr>
          <p:cNvPr id="15" name="文本框 14">
            <a:extLst>
              <a:ext uri="{FF2B5EF4-FFF2-40B4-BE49-F238E27FC236}">
                <a16:creationId xmlns:a16="http://schemas.microsoft.com/office/drawing/2014/main" id="{EB60337C-27E6-4B41-A239-864D3187819D}"/>
              </a:ext>
            </a:extLst>
          </p:cNvPr>
          <p:cNvSpPr txBox="1"/>
          <p:nvPr/>
        </p:nvSpPr>
        <p:spPr>
          <a:xfrm>
            <a:off x="1838479" y="6095390"/>
            <a:ext cx="4319709" cy="276999"/>
          </a:xfrm>
          <a:prstGeom prst="rect">
            <a:avLst/>
          </a:prstGeom>
          <a:noFill/>
        </p:spPr>
        <p:txBody>
          <a:bodyPr wrap="none" rtlCol="0">
            <a:spAutoFit/>
          </a:bodyPr>
          <a:lstStyle/>
          <a:p>
            <a:pPr algn="l"/>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Zhengyi Yang et al., Biomedical Optics Express, 2015</a:t>
            </a:r>
            <a:r>
              <a:rPr lang="zh-CN" altLang="en-US" sz="1200" dirty="0">
                <a:latin typeface="微软雅黑" panose="020B0503020204020204" pitchFamily="34" charset="-122"/>
                <a:ea typeface="微软雅黑" panose="020B0503020204020204" pitchFamily="34" charset="-122"/>
              </a:rPr>
              <a:t>）</a:t>
            </a:r>
          </a:p>
        </p:txBody>
      </p:sp>
      <p:sp>
        <p:nvSpPr>
          <p:cNvPr id="16" name="文本框 15">
            <a:extLst>
              <a:ext uri="{FF2B5EF4-FFF2-40B4-BE49-F238E27FC236}">
                <a16:creationId xmlns:a16="http://schemas.microsoft.com/office/drawing/2014/main" id="{A5B2C1EC-4973-4E3F-9FF8-F7FDF611A29B}"/>
              </a:ext>
            </a:extLst>
          </p:cNvPr>
          <p:cNvSpPr txBox="1"/>
          <p:nvPr/>
        </p:nvSpPr>
        <p:spPr>
          <a:xfrm>
            <a:off x="9057960" y="1874505"/>
            <a:ext cx="2953288" cy="341632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该系统集成了光片荧光显微镜与光镊。图中，右侧部分为基于</a:t>
            </a:r>
            <a:r>
              <a:rPr lang="en-US" altLang="zh-CN" dirty="0" err="1">
                <a:latin typeface="微软雅黑" panose="020B0503020204020204" pitchFamily="34" charset="-122"/>
                <a:ea typeface="微软雅黑" panose="020B0503020204020204" pitchFamily="34" charset="-122"/>
              </a:rPr>
              <a:t>openSPIM</a:t>
            </a:r>
            <a:r>
              <a:rPr lang="zh-CN" altLang="en-US" dirty="0">
                <a:latin typeface="微软雅黑" panose="020B0503020204020204" pitchFamily="34" charset="-122"/>
                <a:ea typeface="微软雅黑" panose="020B0503020204020204" pitchFamily="34" charset="-122"/>
              </a:rPr>
              <a:t>的普通的光片荧光显微镜，左侧为近红外光镊的光路部分。</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相比于普通光片荧光显微镜，光镊捕捉替代了原有的琼脂固定等方法，可以用来进行样品长时间的发育成像。</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zh-CN" altLang="en-US"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53B80968-C762-4C74-963C-CC922E5C2503}"/>
              </a:ext>
            </a:extLst>
          </p:cNvPr>
          <p:cNvSpPr txBox="1"/>
          <p:nvPr/>
        </p:nvSpPr>
        <p:spPr>
          <a:xfrm>
            <a:off x="4151181" y="1533365"/>
            <a:ext cx="1016625" cy="369332"/>
          </a:xfrm>
          <a:prstGeom prst="rect">
            <a:avLst/>
          </a:prstGeom>
          <a:noFill/>
        </p:spPr>
        <p:txBody>
          <a:bodyPr wrap="none" rtlCol="0">
            <a:spAutoFit/>
          </a:bodyPr>
          <a:lstStyle/>
          <a:p>
            <a:pPr algn="l"/>
            <a:r>
              <a:rPr lang="en-US" altLang="zh-CN" dirty="0">
                <a:latin typeface="微软雅黑" panose="020B0503020204020204" pitchFamily="34" charset="-122"/>
                <a:ea typeface="微软雅黑" panose="020B0503020204020204" pitchFamily="34" charset="-122"/>
              </a:rPr>
              <a:t>488 nm</a:t>
            </a:r>
            <a:endParaRPr lang="zh-CN" altLang="en-US"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267A4F4F-E8A2-4605-84F9-02769C65D076}"/>
              </a:ext>
            </a:extLst>
          </p:cNvPr>
          <p:cNvSpPr txBox="1"/>
          <p:nvPr/>
        </p:nvSpPr>
        <p:spPr>
          <a:xfrm>
            <a:off x="1143000" y="1565488"/>
            <a:ext cx="1797287" cy="369332"/>
          </a:xfrm>
          <a:prstGeom prst="rect">
            <a:avLst/>
          </a:prstGeom>
          <a:noFill/>
        </p:spPr>
        <p:txBody>
          <a:bodyPr wrap="none" rtlCol="0">
            <a:spAutoFit/>
          </a:bodyPr>
          <a:lstStyle/>
          <a:p>
            <a:pPr algn="l"/>
            <a:r>
              <a:rPr lang="en-US" altLang="zh-CN" dirty="0">
                <a:latin typeface="微软雅黑" panose="020B0503020204020204" pitchFamily="34" charset="-122"/>
                <a:ea typeface="微软雅黑" panose="020B0503020204020204" pitchFamily="34" charset="-122"/>
              </a:rPr>
              <a:t>1060 nm, 10 w</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775721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2925" y="624110"/>
            <a:ext cx="8911687" cy="754747"/>
          </a:xfrm>
        </p:spPr>
        <p:txBody>
          <a:bodyPr/>
          <a:lstStyle/>
          <a:p>
            <a:r>
              <a:rPr lang="en-US" altLang="zh-CN" dirty="0" err="1">
                <a:solidFill>
                  <a:schemeClr val="accent1"/>
                </a:solidFill>
                <a:latin typeface="微软雅黑" panose="020B0503020204020204" pitchFamily="34" charset="-122"/>
                <a:ea typeface="微软雅黑" panose="020B0503020204020204" pitchFamily="34" charset="-122"/>
              </a:rPr>
              <a:t>openSPIM</a:t>
            </a:r>
            <a:r>
              <a:rPr lang="en-US" altLang="zh-CN" dirty="0">
                <a:solidFill>
                  <a:schemeClr val="accent1"/>
                </a:solidFill>
                <a:latin typeface="微软雅黑" panose="020B0503020204020204" pitchFamily="34" charset="-122"/>
                <a:ea typeface="微软雅黑" panose="020B0503020204020204" pitchFamily="34" charset="-122"/>
              </a:rPr>
              <a:t> platform</a:t>
            </a:r>
            <a:endParaRPr lang="zh-CN" altLang="en-US" dirty="0">
              <a:solidFill>
                <a:schemeClr val="accent1"/>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556EBBAC-36BE-4E7D-AD82-81E7CA2D923A}"/>
              </a:ext>
            </a:extLst>
          </p:cNvPr>
          <p:cNvPicPr>
            <a:picLocks noChangeAspect="1"/>
          </p:cNvPicPr>
          <p:nvPr/>
        </p:nvPicPr>
        <p:blipFill>
          <a:blip r:embed="rId2"/>
          <a:stretch>
            <a:fillRect/>
          </a:stretch>
        </p:blipFill>
        <p:spPr>
          <a:xfrm>
            <a:off x="811581" y="1721685"/>
            <a:ext cx="5895238" cy="2485714"/>
          </a:xfrm>
          <a:prstGeom prst="rect">
            <a:avLst/>
          </a:prstGeom>
        </p:spPr>
      </p:pic>
      <p:sp>
        <p:nvSpPr>
          <p:cNvPr id="12" name="文本框 11">
            <a:extLst>
              <a:ext uri="{FF2B5EF4-FFF2-40B4-BE49-F238E27FC236}">
                <a16:creationId xmlns:a16="http://schemas.microsoft.com/office/drawing/2014/main" id="{1DF4153A-9A97-4BD3-A7B8-ED56F1024D7B}"/>
              </a:ext>
            </a:extLst>
          </p:cNvPr>
          <p:cNvSpPr txBox="1"/>
          <p:nvPr/>
        </p:nvSpPr>
        <p:spPr>
          <a:xfrm>
            <a:off x="1599345" y="4716534"/>
            <a:ext cx="3729932" cy="276999"/>
          </a:xfrm>
          <a:prstGeom prst="rect">
            <a:avLst/>
          </a:prstGeom>
          <a:noFill/>
        </p:spPr>
        <p:txBody>
          <a:bodyPr wrap="none" rtlCol="0">
            <a:spAutoFit/>
          </a:bodyPr>
          <a:lstStyle/>
          <a:p>
            <a:pPr algn="l"/>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Peter G </a:t>
            </a:r>
            <a:r>
              <a:rPr lang="en-US" altLang="zh-CN" sz="1200" dirty="0" err="1">
                <a:latin typeface="微软雅黑" panose="020B0503020204020204" pitchFamily="34" charset="-122"/>
                <a:ea typeface="微软雅黑" panose="020B0503020204020204" pitchFamily="34" charset="-122"/>
              </a:rPr>
              <a:t>Pitrone</a:t>
            </a:r>
            <a:r>
              <a:rPr lang="en-US" altLang="zh-CN" sz="1200" dirty="0">
                <a:latin typeface="微软雅黑" panose="020B0503020204020204" pitchFamily="34" charset="-122"/>
                <a:ea typeface="微软雅黑" panose="020B0503020204020204" pitchFamily="34" charset="-122"/>
              </a:rPr>
              <a:t> et al., Nature Methods, 2013</a:t>
            </a:r>
            <a:r>
              <a:rPr lang="zh-CN" altLang="en-US" sz="1200" dirty="0">
                <a:latin typeface="微软雅黑" panose="020B0503020204020204" pitchFamily="34" charset="-122"/>
                <a:ea typeface="微软雅黑" panose="020B0503020204020204" pitchFamily="34" charset="-122"/>
              </a:rPr>
              <a:t>）</a:t>
            </a:r>
          </a:p>
        </p:txBody>
      </p:sp>
      <p:sp>
        <p:nvSpPr>
          <p:cNvPr id="11" name="文本框 10">
            <a:extLst>
              <a:ext uri="{FF2B5EF4-FFF2-40B4-BE49-F238E27FC236}">
                <a16:creationId xmlns:a16="http://schemas.microsoft.com/office/drawing/2014/main" id="{9A43A232-F354-4E08-AA57-4807AE5E8F38}"/>
              </a:ext>
            </a:extLst>
          </p:cNvPr>
          <p:cNvSpPr txBox="1"/>
          <p:nvPr/>
        </p:nvSpPr>
        <p:spPr>
          <a:xfrm>
            <a:off x="7048768" y="2364377"/>
            <a:ext cx="4933682" cy="1754326"/>
          </a:xfrm>
          <a:prstGeom prst="rect">
            <a:avLst/>
          </a:prstGeom>
          <a:noFill/>
        </p:spPr>
        <p:txBody>
          <a:bodyPr wrap="square" rtlCol="0">
            <a:spAutoFit/>
          </a:bodyPr>
          <a:lstStyle/>
          <a:p>
            <a:pPr algn="l"/>
            <a:r>
              <a:rPr lang="zh-CN" altLang="en-US" dirty="0">
                <a:latin typeface="微软雅黑" panose="020B0503020204020204" pitchFamily="34" charset="-122"/>
                <a:ea typeface="微软雅黑" panose="020B0503020204020204" pitchFamily="34" charset="-122"/>
              </a:rPr>
              <a:t>开发</a:t>
            </a:r>
            <a:r>
              <a:rPr lang="en-US" altLang="zh-CN" dirty="0" err="1">
                <a:latin typeface="微软雅黑" panose="020B0503020204020204" pitchFamily="34" charset="-122"/>
                <a:ea typeface="微软雅黑" panose="020B0503020204020204" pitchFamily="34" charset="-122"/>
              </a:rPr>
              <a:t>openSPIM</a:t>
            </a:r>
            <a:r>
              <a:rPr lang="zh-CN" altLang="en-US" dirty="0">
                <a:latin typeface="微软雅黑" panose="020B0503020204020204" pitchFamily="34" charset="-122"/>
                <a:ea typeface="微软雅黑" panose="020B0503020204020204" pitchFamily="34" charset="-122"/>
              </a:rPr>
              <a:t>的目的是将其作为一种开源的、模块化的光片荧光显微镜模块，从而使得人们能方便的使用，添加其他功能，与其他模块（如光镊）一起使用。</a:t>
            </a:r>
            <a:endParaRPr lang="en-US" altLang="zh-CN" dirty="0">
              <a:latin typeface="微软雅黑" panose="020B0503020204020204" pitchFamily="34" charset="-122"/>
              <a:ea typeface="微软雅黑" panose="020B0503020204020204" pitchFamily="34" charset="-122"/>
            </a:endParaRPr>
          </a:p>
          <a:p>
            <a:pPr algn="l"/>
            <a:endParaRPr lang="en-US" altLang="zh-CN" dirty="0">
              <a:latin typeface="微软雅黑" panose="020B0503020204020204" pitchFamily="34" charset="-122"/>
              <a:ea typeface="微软雅黑" panose="020B0503020204020204" pitchFamily="34" charset="-122"/>
            </a:endParaRPr>
          </a:p>
          <a:p>
            <a:pPr algn="l"/>
            <a:r>
              <a:rPr lang="zh-CN" altLang="en-US" dirty="0">
                <a:latin typeface="微软雅黑" panose="020B0503020204020204" pitchFamily="34" charset="-122"/>
                <a:ea typeface="微软雅黑" panose="020B0503020204020204" pitchFamily="34" charset="-122"/>
              </a:rPr>
              <a:t>包括：硬件系统、开源软件（</a:t>
            </a:r>
            <a:r>
              <a:rPr lang="en-US" altLang="zh-CN" dirty="0">
                <a:latin typeface="微软雅黑" panose="020B0503020204020204" pitchFamily="34" charset="-122"/>
                <a:ea typeface="微软雅黑" panose="020B0503020204020204" pitchFamily="34" charset="-122"/>
              </a:rPr>
              <a:t>ImageJ</a:t>
            </a:r>
            <a:r>
              <a:rPr lang="zh-CN" altLang="en-US" dirty="0">
                <a:latin typeface="微软雅黑" panose="020B0503020204020204" pitchFamily="34" charset="-122"/>
                <a:ea typeface="微软雅黑" panose="020B0503020204020204" pitchFamily="34" charset="-122"/>
              </a:rPr>
              <a:t>插件</a:t>
            </a:r>
            <a:r>
              <a:rPr lang="en-US" altLang="zh-CN" dirty="0">
                <a:latin typeface="微软雅黑" panose="020B0503020204020204" pitchFamily="34" charset="-122"/>
                <a:ea typeface="微软雅黑" panose="020B0503020204020204" pitchFamily="34" charset="-122"/>
              </a:rPr>
              <a:t>Fiji</a:t>
            </a:r>
            <a:r>
              <a:rPr lang="zh-CN" altLang="en-US"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8618002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2925" y="624110"/>
            <a:ext cx="8911687" cy="754747"/>
          </a:xfrm>
        </p:spPr>
        <p:txBody>
          <a:bodyPr/>
          <a:lstStyle/>
          <a:p>
            <a:r>
              <a:rPr lang="zh-CN" altLang="en-US" dirty="0">
                <a:solidFill>
                  <a:schemeClr val="accent1"/>
                </a:solidFill>
                <a:latin typeface="微软雅黑" panose="020B0503020204020204" pitchFamily="34" charset="-122"/>
                <a:ea typeface="微软雅黑" panose="020B0503020204020204" pitchFamily="34" charset="-122"/>
              </a:rPr>
              <a:t>主要内容</a:t>
            </a:r>
          </a:p>
        </p:txBody>
      </p:sp>
      <p:sp>
        <p:nvSpPr>
          <p:cNvPr id="3" name="文本框 2">
            <a:extLst>
              <a:ext uri="{FF2B5EF4-FFF2-40B4-BE49-F238E27FC236}">
                <a16:creationId xmlns:a16="http://schemas.microsoft.com/office/drawing/2014/main" id="{1D023308-6D28-4421-91F4-BD2E09B1C0BB}"/>
              </a:ext>
            </a:extLst>
          </p:cNvPr>
          <p:cNvSpPr txBox="1"/>
          <p:nvPr/>
        </p:nvSpPr>
        <p:spPr>
          <a:xfrm>
            <a:off x="3384884" y="2542674"/>
            <a:ext cx="5178021" cy="2246769"/>
          </a:xfrm>
          <a:prstGeom prst="rect">
            <a:avLst/>
          </a:prstGeom>
          <a:noFill/>
        </p:spPr>
        <p:txBody>
          <a:bodyPr wrap="none" rtlCol="0">
            <a:spAutoFit/>
          </a:bodyPr>
          <a:lstStyle/>
          <a:p>
            <a:pPr marL="514350" indent="-514350" algn="l">
              <a:buAutoNum type="arabicPeriod"/>
            </a:pPr>
            <a:r>
              <a:rPr lang="zh-CN" altLang="en-US" sz="2800" dirty="0">
                <a:latin typeface="微软雅黑" panose="020B0503020204020204" pitchFamily="34" charset="-122"/>
                <a:ea typeface="微软雅黑" panose="020B0503020204020204" pitchFamily="34" charset="-122"/>
              </a:rPr>
              <a:t>光片荧光显微镜及其优势</a:t>
            </a:r>
            <a:endParaRPr lang="en-US" altLang="zh-CN" sz="2800" dirty="0">
              <a:latin typeface="微软雅黑" panose="020B0503020204020204" pitchFamily="34" charset="-122"/>
              <a:ea typeface="微软雅黑" panose="020B0503020204020204" pitchFamily="34" charset="-122"/>
            </a:endParaRPr>
          </a:p>
          <a:p>
            <a:pPr marL="514350" indent="-514350" algn="l">
              <a:buAutoNum type="arabicPeriod"/>
            </a:pPr>
            <a:r>
              <a:rPr lang="en-US" altLang="zh-CN" sz="2800" dirty="0">
                <a:latin typeface="微软雅黑" panose="020B0503020204020204" pitchFamily="34" charset="-122"/>
                <a:ea typeface="微软雅黑" panose="020B0503020204020204" pitchFamily="34" charset="-122"/>
              </a:rPr>
              <a:t>TILT3D</a:t>
            </a:r>
            <a:r>
              <a:rPr lang="zh-CN" altLang="en-US" sz="2800" dirty="0">
                <a:latin typeface="微软雅黑" panose="020B0503020204020204" pitchFamily="34" charset="-122"/>
                <a:ea typeface="微软雅黑" panose="020B0503020204020204" pitchFamily="34" charset="-122"/>
              </a:rPr>
              <a:t>系统</a:t>
            </a:r>
            <a:endParaRPr lang="en-US" altLang="zh-CN" sz="2800" dirty="0">
              <a:latin typeface="微软雅黑" panose="020B0503020204020204" pitchFamily="34" charset="-122"/>
              <a:ea typeface="微软雅黑" panose="020B0503020204020204" pitchFamily="34" charset="-122"/>
            </a:endParaRPr>
          </a:p>
          <a:p>
            <a:pPr marL="514350" indent="-514350" algn="l">
              <a:buAutoNum type="arabicPeriod"/>
            </a:pPr>
            <a:r>
              <a:rPr lang="zh-CN" altLang="en-US" sz="2800" dirty="0">
                <a:latin typeface="微软雅黑" panose="020B0503020204020204" pitchFamily="34" charset="-122"/>
                <a:ea typeface="微软雅黑" panose="020B0503020204020204" pitchFamily="34" charset="-122"/>
              </a:rPr>
              <a:t>多角度成像</a:t>
            </a:r>
            <a:r>
              <a:rPr lang="en-US" altLang="zh-CN" sz="2800" dirty="0">
                <a:latin typeface="微软雅黑" panose="020B0503020204020204" pitchFamily="34" charset="-122"/>
                <a:ea typeface="微软雅黑" panose="020B0503020204020204" pitchFamily="34" charset="-122"/>
              </a:rPr>
              <a:t>(</a:t>
            </a:r>
            <a:r>
              <a:rPr lang="en-US" altLang="zh-CN" sz="2800" dirty="0" err="1">
                <a:latin typeface="微软雅黑" panose="020B0503020204020204" pitchFamily="34" charset="-122"/>
                <a:ea typeface="微软雅黑" panose="020B0503020204020204" pitchFamily="34" charset="-122"/>
              </a:rPr>
              <a:t>IsoView</a:t>
            </a:r>
            <a:r>
              <a:rPr lang="en-US" altLang="zh-CN" sz="2800" dirty="0">
                <a:latin typeface="微软雅黑" panose="020B0503020204020204" pitchFamily="34" charset="-122"/>
                <a:ea typeface="微软雅黑" panose="020B0503020204020204" pitchFamily="34" charset="-122"/>
              </a:rPr>
              <a:t>)</a:t>
            </a:r>
          </a:p>
          <a:p>
            <a:pPr marL="514350" indent="-514350" algn="l">
              <a:buAutoNum type="arabicPeriod"/>
            </a:pPr>
            <a:r>
              <a:rPr lang="zh-CN" altLang="en-US" sz="2800" dirty="0">
                <a:latin typeface="微软雅黑" panose="020B0503020204020204" pitchFamily="34" charset="-122"/>
                <a:ea typeface="微软雅黑" panose="020B0503020204020204" pitchFamily="34" charset="-122"/>
              </a:rPr>
              <a:t>结合</a:t>
            </a:r>
            <a:r>
              <a:rPr lang="en-US" altLang="zh-CN" sz="2800" dirty="0">
                <a:latin typeface="微软雅黑" panose="020B0503020204020204" pitchFamily="34" charset="-122"/>
                <a:ea typeface="微软雅黑" panose="020B0503020204020204" pitchFamily="34" charset="-122"/>
              </a:rPr>
              <a:t>SPIM</a:t>
            </a:r>
            <a:r>
              <a:rPr lang="zh-CN" altLang="en-US" sz="2800" dirty="0">
                <a:latin typeface="微软雅黑" panose="020B0503020204020204" pitchFamily="34" charset="-122"/>
                <a:ea typeface="微软雅黑" panose="020B0503020204020204" pitchFamily="34" charset="-122"/>
              </a:rPr>
              <a:t>与光力捕捉的系统</a:t>
            </a:r>
            <a:endParaRPr lang="en-US" altLang="zh-CN" sz="2800" dirty="0">
              <a:latin typeface="微软雅黑" panose="020B0503020204020204" pitchFamily="34" charset="-122"/>
              <a:ea typeface="微软雅黑" panose="020B0503020204020204" pitchFamily="34" charset="-122"/>
            </a:endParaRPr>
          </a:p>
          <a:p>
            <a:pPr marL="514350" indent="-514350" algn="l">
              <a:buAutoNum type="arabicPeriod"/>
            </a:pPr>
            <a:endParaRPr lang="en-US" altLang="zh-CN" sz="2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574775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2925" y="624110"/>
            <a:ext cx="8911687" cy="754747"/>
          </a:xfrm>
        </p:spPr>
        <p:txBody>
          <a:bodyPr/>
          <a:lstStyle/>
          <a:p>
            <a:r>
              <a:rPr lang="zh-CN" altLang="en-US" dirty="0">
                <a:solidFill>
                  <a:schemeClr val="accent1"/>
                </a:solidFill>
                <a:latin typeface="微软雅黑" panose="020B0503020204020204" pitchFamily="34" charset="-122"/>
                <a:ea typeface="微软雅黑" panose="020B0503020204020204" pitchFamily="34" charset="-122"/>
              </a:rPr>
              <a:t>硬件系统组装</a:t>
            </a:r>
          </a:p>
        </p:txBody>
      </p:sp>
      <p:pic>
        <p:nvPicPr>
          <p:cNvPr id="3" name="图片 2">
            <a:extLst>
              <a:ext uri="{FF2B5EF4-FFF2-40B4-BE49-F238E27FC236}">
                <a16:creationId xmlns:a16="http://schemas.microsoft.com/office/drawing/2014/main" id="{39CFAE90-4538-46DE-A8A2-BE4DB203391D}"/>
              </a:ext>
            </a:extLst>
          </p:cNvPr>
          <p:cNvPicPr>
            <a:picLocks noChangeAspect="1"/>
          </p:cNvPicPr>
          <p:nvPr/>
        </p:nvPicPr>
        <p:blipFill>
          <a:blip r:embed="rId2"/>
          <a:stretch>
            <a:fillRect/>
          </a:stretch>
        </p:blipFill>
        <p:spPr>
          <a:xfrm>
            <a:off x="2186476" y="1378857"/>
            <a:ext cx="7819048" cy="5171429"/>
          </a:xfrm>
          <a:prstGeom prst="rect">
            <a:avLst/>
          </a:prstGeom>
        </p:spPr>
      </p:pic>
      <p:sp>
        <p:nvSpPr>
          <p:cNvPr id="7" name="文本框 6">
            <a:extLst>
              <a:ext uri="{FF2B5EF4-FFF2-40B4-BE49-F238E27FC236}">
                <a16:creationId xmlns:a16="http://schemas.microsoft.com/office/drawing/2014/main" id="{3992DF55-0CD5-4B6D-9CFD-21A097740C0A}"/>
              </a:ext>
            </a:extLst>
          </p:cNvPr>
          <p:cNvSpPr txBox="1"/>
          <p:nvPr/>
        </p:nvSpPr>
        <p:spPr>
          <a:xfrm>
            <a:off x="10149407" y="6088621"/>
            <a:ext cx="2042593" cy="461665"/>
          </a:xfrm>
          <a:prstGeom prst="rect">
            <a:avLst/>
          </a:prstGeom>
          <a:noFill/>
        </p:spPr>
        <p:txBody>
          <a:bodyPr wrap="square" rtlCol="0">
            <a:spAutoFit/>
          </a:bodyPr>
          <a:lstStyle/>
          <a:p>
            <a:pPr algn="l"/>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Peter G </a:t>
            </a:r>
            <a:r>
              <a:rPr lang="en-US" altLang="zh-CN" sz="1200" dirty="0" err="1">
                <a:latin typeface="微软雅黑" panose="020B0503020204020204" pitchFamily="34" charset="-122"/>
                <a:ea typeface="微软雅黑" panose="020B0503020204020204" pitchFamily="34" charset="-122"/>
              </a:rPr>
              <a:t>Pitrone</a:t>
            </a:r>
            <a:r>
              <a:rPr lang="en-US" altLang="zh-CN" sz="1200" dirty="0">
                <a:latin typeface="微软雅黑" panose="020B0503020204020204" pitchFamily="34" charset="-122"/>
                <a:ea typeface="微软雅黑" panose="020B0503020204020204" pitchFamily="34" charset="-122"/>
              </a:rPr>
              <a:t> et al., Nature Methods, 2013</a:t>
            </a:r>
            <a:r>
              <a:rPr lang="zh-CN" altLang="en-US" sz="12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4608410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2925" y="624110"/>
            <a:ext cx="8911687" cy="754747"/>
          </a:xfrm>
        </p:spPr>
        <p:txBody>
          <a:bodyPr/>
          <a:lstStyle/>
          <a:p>
            <a:r>
              <a:rPr lang="zh-CN" altLang="en-US" dirty="0">
                <a:solidFill>
                  <a:schemeClr val="accent1"/>
                </a:solidFill>
                <a:latin typeface="微软雅黑" panose="020B0503020204020204" pitchFamily="34" charset="-122"/>
                <a:ea typeface="微软雅黑" panose="020B0503020204020204" pitchFamily="34" charset="-122"/>
              </a:rPr>
              <a:t>软件界面</a:t>
            </a:r>
          </a:p>
        </p:txBody>
      </p:sp>
      <p:pic>
        <p:nvPicPr>
          <p:cNvPr id="4" name="图片 3">
            <a:extLst>
              <a:ext uri="{FF2B5EF4-FFF2-40B4-BE49-F238E27FC236}">
                <a16:creationId xmlns:a16="http://schemas.microsoft.com/office/drawing/2014/main" id="{41316F21-FA94-49B4-AFEA-2DA598757251}"/>
              </a:ext>
            </a:extLst>
          </p:cNvPr>
          <p:cNvPicPr>
            <a:picLocks noChangeAspect="1"/>
          </p:cNvPicPr>
          <p:nvPr/>
        </p:nvPicPr>
        <p:blipFill>
          <a:blip r:embed="rId2"/>
          <a:stretch>
            <a:fillRect/>
          </a:stretch>
        </p:blipFill>
        <p:spPr>
          <a:xfrm>
            <a:off x="991647" y="1583601"/>
            <a:ext cx="4642094" cy="3880982"/>
          </a:xfrm>
          <a:prstGeom prst="rect">
            <a:avLst/>
          </a:prstGeom>
        </p:spPr>
      </p:pic>
      <p:pic>
        <p:nvPicPr>
          <p:cNvPr id="5" name="图片 4">
            <a:extLst>
              <a:ext uri="{FF2B5EF4-FFF2-40B4-BE49-F238E27FC236}">
                <a16:creationId xmlns:a16="http://schemas.microsoft.com/office/drawing/2014/main" id="{FE32C42F-1DC1-4AA2-962C-77397723351B}"/>
              </a:ext>
            </a:extLst>
          </p:cNvPr>
          <p:cNvPicPr>
            <a:picLocks noChangeAspect="1"/>
          </p:cNvPicPr>
          <p:nvPr/>
        </p:nvPicPr>
        <p:blipFill>
          <a:blip r:embed="rId3"/>
          <a:stretch>
            <a:fillRect/>
          </a:stretch>
        </p:blipFill>
        <p:spPr>
          <a:xfrm>
            <a:off x="6447642" y="1583601"/>
            <a:ext cx="4642094" cy="3851219"/>
          </a:xfrm>
          <a:prstGeom prst="rect">
            <a:avLst/>
          </a:prstGeom>
        </p:spPr>
      </p:pic>
      <p:sp>
        <p:nvSpPr>
          <p:cNvPr id="6" name="文本框 5">
            <a:extLst>
              <a:ext uri="{FF2B5EF4-FFF2-40B4-BE49-F238E27FC236}">
                <a16:creationId xmlns:a16="http://schemas.microsoft.com/office/drawing/2014/main" id="{7652CB22-63C1-40CF-A73C-81ACF1983DE3}"/>
              </a:ext>
            </a:extLst>
          </p:cNvPr>
          <p:cNvSpPr txBox="1"/>
          <p:nvPr/>
        </p:nvSpPr>
        <p:spPr>
          <a:xfrm>
            <a:off x="1331495" y="5895474"/>
            <a:ext cx="8725466" cy="369332"/>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可以看到，该软件可以控制测量系统进行给定条件下的单次测量以及连续扫描测量。</a:t>
            </a:r>
          </a:p>
        </p:txBody>
      </p:sp>
      <p:sp>
        <p:nvSpPr>
          <p:cNvPr id="7" name="文本框 6">
            <a:extLst>
              <a:ext uri="{FF2B5EF4-FFF2-40B4-BE49-F238E27FC236}">
                <a16:creationId xmlns:a16="http://schemas.microsoft.com/office/drawing/2014/main" id="{91672A4F-AC92-4708-8025-8BD64926DE5F}"/>
              </a:ext>
            </a:extLst>
          </p:cNvPr>
          <p:cNvSpPr txBox="1"/>
          <p:nvPr/>
        </p:nvSpPr>
        <p:spPr>
          <a:xfrm>
            <a:off x="4231034" y="6233890"/>
            <a:ext cx="3729932" cy="276999"/>
          </a:xfrm>
          <a:prstGeom prst="rect">
            <a:avLst/>
          </a:prstGeom>
          <a:noFill/>
        </p:spPr>
        <p:txBody>
          <a:bodyPr wrap="none" rtlCol="0">
            <a:spAutoFit/>
          </a:bodyPr>
          <a:lstStyle/>
          <a:p>
            <a:pPr algn="l"/>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Peter G </a:t>
            </a:r>
            <a:r>
              <a:rPr lang="en-US" altLang="zh-CN" sz="1200" dirty="0" err="1">
                <a:latin typeface="微软雅黑" panose="020B0503020204020204" pitchFamily="34" charset="-122"/>
                <a:ea typeface="微软雅黑" panose="020B0503020204020204" pitchFamily="34" charset="-122"/>
              </a:rPr>
              <a:t>Pitrone</a:t>
            </a:r>
            <a:r>
              <a:rPr lang="en-US" altLang="zh-CN" sz="1200" dirty="0">
                <a:latin typeface="微软雅黑" panose="020B0503020204020204" pitchFamily="34" charset="-122"/>
                <a:ea typeface="微软雅黑" panose="020B0503020204020204" pitchFamily="34" charset="-122"/>
              </a:rPr>
              <a:t> et al., Nature Methods, 2013</a:t>
            </a:r>
            <a:r>
              <a:rPr lang="zh-CN" altLang="en-US" sz="12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37977425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964920" y="2967335"/>
            <a:ext cx="2262159" cy="923330"/>
          </a:xfrm>
          <a:prstGeom prst="rect">
            <a:avLst/>
          </a:prstGeom>
          <a:noFill/>
        </p:spPr>
        <p:txBody>
          <a:bodyPr wrap="none" lIns="91440" tIns="45720" rIns="91440" bIns="45720">
            <a:spAutoFit/>
          </a:bodyPr>
          <a:lstStyle/>
          <a:p>
            <a:pPr algn="ctr"/>
            <a:r>
              <a:rPr lang="zh-CN" altLang="en-US" sz="5400" b="0" cap="none" spc="0" dirty="0">
                <a:ln w="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谢谢！</a:t>
            </a:r>
          </a:p>
        </p:txBody>
      </p:sp>
    </p:spTree>
    <p:extLst>
      <p:ext uri="{BB962C8B-B14F-4D97-AF65-F5344CB8AC3E}">
        <p14:creationId xmlns:p14="http://schemas.microsoft.com/office/powerpoint/2010/main" val="23526246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2925" y="624110"/>
            <a:ext cx="8911687" cy="754747"/>
          </a:xfrm>
        </p:spPr>
        <p:txBody>
          <a:bodyPr/>
          <a:lstStyle/>
          <a:p>
            <a:r>
              <a:rPr lang="en-US" altLang="zh-CN" dirty="0">
                <a:solidFill>
                  <a:schemeClr val="accent1"/>
                </a:solidFill>
                <a:latin typeface="微软雅黑" panose="020B0503020204020204" pitchFamily="34" charset="-122"/>
                <a:ea typeface="微软雅黑" panose="020B0503020204020204" pitchFamily="34" charset="-122"/>
              </a:rPr>
              <a:t>1.1 </a:t>
            </a:r>
            <a:r>
              <a:rPr lang="zh-CN" altLang="en-US" dirty="0">
                <a:solidFill>
                  <a:schemeClr val="accent1"/>
                </a:solidFill>
                <a:latin typeface="微软雅黑" panose="020B0503020204020204" pitchFamily="34" charset="-122"/>
                <a:ea typeface="微软雅黑" panose="020B0503020204020204" pitchFamily="34" charset="-122"/>
              </a:rPr>
              <a:t>光片荧光显微镜</a:t>
            </a:r>
          </a:p>
        </p:txBody>
      </p:sp>
      <p:pic>
        <p:nvPicPr>
          <p:cNvPr id="4" name="图片 3">
            <a:extLst>
              <a:ext uri="{FF2B5EF4-FFF2-40B4-BE49-F238E27FC236}">
                <a16:creationId xmlns:a16="http://schemas.microsoft.com/office/drawing/2014/main" id="{63EBB7DE-0D4E-4BBA-BE6D-B3A2527B48EA}"/>
              </a:ext>
            </a:extLst>
          </p:cNvPr>
          <p:cNvPicPr>
            <a:picLocks noChangeAspect="1"/>
          </p:cNvPicPr>
          <p:nvPr/>
        </p:nvPicPr>
        <p:blipFill>
          <a:blip r:embed="rId2"/>
          <a:stretch>
            <a:fillRect/>
          </a:stretch>
        </p:blipFill>
        <p:spPr>
          <a:xfrm>
            <a:off x="1210774" y="1902691"/>
            <a:ext cx="4885226" cy="4185010"/>
          </a:xfrm>
          <a:prstGeom prst="rect">
            <a:avLst/>
          </a:prstGeom>
        </p:spPr>
      </p:pic>
      <p:sp>
        <p:nvSpPr>
          <p:cNvPr id="5" name="文本框 4">
            <a:extLst>
              <a:ext uri="{FF2B5EF4-FFF2-40B4-BE49-F238E27FC236}">
                <a16:creationId xmlns:a16="http://schemas.microsoft.com/office/drawing/2014/main" id="{8D618F03-217D-4A5E-A9A1-6235CB1028ED}"/>
              </a:ext>
            </a:extLst>
          </p:cNvPr>
          <p:cNvSpPr txBox="1"/>
          <p:nvPr/>
        </p:nvSpPr>
        <p:spPr>
          <a:xfrm>
            <a:off x="6867957" y="2702534"/>
            <a:ext cx="4636655" cy="313932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光片荧光显微镜（又称</a:t>
            </a:r>
            <a:r>
              <a:rPr lang="en-US" altLang="zh-CN" dirty="0">
                <a:latin typeface="微软雅黑" panose="020B0503020204020204" pitchFamily="34" charset="-122"/>
                <a:ea typeface="微软雅黑" panose="020B0503020204020204" pitchFamily="34" charset="-122"/>
              </a:rPr>
              <a:t> light sheet fluorescence microscopy</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LSFM</a:t>
            </a:r>
            <a:r>
              <a:rPr lang="zh-CN" altLang="en-US" dirty="0">
                <a:latin typeface="微软雅黑" panose="020B0503020204020204" pitchFamily="34" charset="-122"/>
                <a:ea typeface="微软雅黑" panose="020B0503020204020204" pitchFamily="34" charset="-122"/>
              </a:rPr>
              <a:t>；或者</a:t>
            </a:r>
            <a:r>
              <a:rPr lang="en-US" altLang="zh-CN" dirty="0">
                <a:latin typeface="微软雅黑" panose="020B0503020204020204" pitchFamily="34" charset="-122"/>
                <a:ea typeface="微软雅黑" panose="020B0503020204020204" pitchFamily="34" charset="-122"/>
              </a:rPr>
              <a:t>selective plane illumination microscopy, SPIM</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gn="l"/>
            <a:endParaRPr lang="en-US" altLang="zh-CN" dirty="0">
              <a:latin typeface="微软雅黑" panose="020B0503020204020204" pitchFamily="34" charset="-122"/>
              <a:ea typeface="微软雅黑" panose="020B0503020204020204" pitchFamily="34" charset="-122"/>
            </a:endParaRPr>
          </a:p>
          <a:p>
            <a:pPr algn="l"/>
            <a:r>
              <a:rPr lang="en-US" altLang="zh-CN" dirty="0">
                <a:latin typeface="微软雅黑" panose="020B0503020204020204" pitchFamily="34" charset="-122"/>
                <a:ea typeface="微软雅黑" panose="020B0503020204020204" pitchFamily="34" charset="-122"/>
              </a:rPr>
              <a:t>LSFM</a:t>
            </a:r>
            <a:r>
              <a:rPr lang="zh-CN" altLang="en-US" dirty="0">
                <a:latin typeface="微软雅黑" panose="020B0503020204020204" pitchFamily="34" charset="-122"/>
                <a:ea typeface="微软雅黑" panose="020B0503020204020204" pitchFamily="34" charset="-122"/>
              </a:rPr>
              <a:t>共包含两束光路，分别是照明光路（</a:t>
            </a:r>
            <a:r>
              <a:rPr lang="en-US" altLang="zh-CN" dirty="0">
                <a:latin typeface="微软雅黑" panose="020B0503020204020204" pitchFamily="34" charset="-122"/>
                <a:ea typeface="微软雅黑" panose="020B0503020204020204" pitchFamily="34" charset="-122"/>
              </a:rPr>
              <a:t>illumination</a:t>
            </a:r>
            <a:r>
              <a:rPr lang="zh-CN" altLang="en-US" dirty="0">
                <a:latin typeface="微软雅黑" panose="020B0503020204020204" pitchFamily="34" charset="-122"/>
                <a:ea typeface="微软雅黑" panose="020B0503020204020204" pitchFamily="34" charset="-122"/>
              </a:rPr>
              <a:t>）和探测光路（</a:t>
            </a:r>
            <a:r>
              <a:rPr lang="en-US" altLang="zh-CN" dirty="0">
                <a:latin typeface="微软雅黑" panose="020B0503020204020204" pitchFamily="34" charset="-122"/>
                <a:ea typeface="微软雅黑" panose="020B0503020204020204" pitchFamily="34" charset="-122"/>
              </a:rPr>
              <a:t>detection</a:t>
            </a:r>
            <a:r>
              <a:rPr lang="zh-CN" altLang="en-US" dirty="0">
                <a:latin typeface="微软雅黑" panose="020B0503020204020204" pitchFamily="34" charset="-122"/>
                <a:ea typeface="微软雅黑" panose="020B0503020204020204" pitchFamily="34" charset="-122"/>
              </a:rPr>
              <a:t>）。照明光路用来产生光片状结构光，探测光路用来收集荧光分子释放出的荧光信号。扫描时，保持光片所在平面与探测光路的物平面重合，便可以实现对样品的三维扫描成像。</a:t>
            </a:r>
            <a:endParaRPr lang="en-US" altLang="zh-CN"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0385498E-0E89-4B32-9A0D-362F243C6441}"/>
              </a:ext>
            </a:extLst>
          </p:cNvPr>
          <p:cNvSpPr txBox="1"/>
          <p:nvPr/>
        </p:nvSpPr>
        <p:spPr>
          <a:xfrm>
            <a:off x="1662536" y="6235422"/>
            <a:ext cx="3340017" cy="276999"/>
          </a:xfrm>
          <a:prstGeom prst="rect">
            <a:avLst/>
          </a:prstGeom>
          <a:noFill/>
        </p:spPr>
        <p:txBody>
          <a:bodyPr wrap="none" rtlCol="0">
            <a:spAutoFit/>
          </a:bodyPr>
          <a:lstStyle/>
          <a:p>
            <a:pPr algn="l"/>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J. </a:t>
            </a:r>
            <a:r>
              <a:rPr lang="en-US" altLang="zh-CN" sz="1200" dirty="0" err="1">
                <a:latin typeface="微软雅黑" panose="020B0503020204020204" pitchFamily="34" charset="-122"/>
                <a:ea typeface="微软雅黑" panose="020B0503020204020204" pitchFamily="34" charset="-122"/>
              </a:rPr>
              <a:t>Huisken</a:t>
            </a:r>
            <a:r>
              <a:rPr lang="en-US" altLang="zh-CN" sz="1200" dirty="0">
                <a:latin typeface="微软雅黑" panose="020B0503020204020204" pitchFamily="34" charset="-122"/>
                <a:ea typeface="微软雅黑" panose="020B0503020204020204" pitchFamily="34" charset="-122"/>
              </a:rPr>
              <a:t> et al., Nature Methods, 2014</a:t>
            </a:r>
            <a:r>
              <a:rPr lang="zh-CN" altLang="en-US" sz="12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9066746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2925" y="624110"/>
            <a:ext cx="8911687" cy="754747"/>
          </a:xfrm>
        </p:spPr>
        <p:txBody>
          <a:bodyPr/>
          <a:lstStyle/>
          <a:p>
            <a:r>
              <a:rPr lang="en-US" altLang="zh-CN" dirty="0">
                <a:solidFill>
                  <a:schemeClr val="accent1"/>
                </a:solidFill>
                <a:latin typeface="微软雅黑" panose="020B0503020204020204" pitchFamily="34" charset="-122"/>
                <a:ea typeface="微软雅黑" panose="020B0503020204020204" pitchFamily="34" charset="-122"/>
              </a:rPr>
              <a:t>1.2 LSFM</a:t>
            </a:r>
            <a:r>
              <a:rPr lang="zh-CN" altLang="en-US" dirty="0">
                <a:solidFill>
                  <a:schemeClr val="accent1"/>
                </a:solidFill>
                <a:latin typeface="微软雅黑" panose="020B0503020204020204" pitchFamily="34" charset="-122"/>
                <a:ea typeface="微软雅黑" panose="020B0503020204020204" pitchFamily="34" charset="-122"/>
              </a:rPr>
              <a:t>的优势</a:t>
            </a:r>
          </a:p>
        </p:txBody>
      </p:sp>
      <p:sp>
        <p:nvSpPr>
          <p:cNvPr id="3" name="文本框 2">
            <a:extLst>
              <a:ext uri="{FF2B5EF4-FFF2-40B4-BE49-F238E27FC236}">
                <a16:creationId xmlns:a16="http://schemas.microsoft.com/office/drawing/2014/main" id="{1D023308-6D28-4421-91F4-BD2E09B1C0BB}"/>
              </a:ext>
            </a:extLst>
          </p:cNvPr>
          <p:cNvSpPr txBox="1"/>
          <p:nvPr/>
        </p:nvSpPr>
        <p:spPr>
          <a:xfrm>
            <a:off x="4137771" y="2558716"/>
            <a:ext cx="3916457" cy="1938992"/>
          </a:xfrm>
          <a:prstGeom prst="rect">
            <a:avLst/>
          </a:prstGeom>
          <a:noFill/>
        </p:spPr>
        <p:txBody>
          <a:bodyPr wrap="none" rtlCol="0">
            <a:spAutoFit/>
          </a:bodyPr>
          <a:lstStyle/>
          <a:p>
            <a:pPr marL="342900" indent="-342900" algn="l">
              <a:buAutoNum type="arabicPeriod"/>
            </a:pPr>
            <a:r>
              <a:rPr lang="zh-CN" altLang="en-US" sz="2400" dirty="0">
                <a:latin typeface="微软雅黑" panose="020B0503020204020204" pitchFamily="34" charset="-122"/>
                <a:ea typeface="微软雅黑" panose="020B0503020204020204" pitchFamily="34" charset="-122"/>
              </a:rPr>
              <a:t>切片能力较高</a:t>
            </a:r>
            <a:endParaRPr lang="en-US" altLang="zh-CN" sz="2400" dirty="0">
              <a:latin typeface="微软雅黑" panose="020B0503020204020204" pitchFamily="34" charset="-122"/>
              <a:ea typeface="微软雅黑" panose="020B0503020204020204" pitchFamily="34" charset="-122"/>
            </a:endParaRPr>
          </a:p>
          <a:p>
            <a:pPr marL="342900" indent="-342900" algn="l">
              <a:buAutoNum type="arabicPeriod"/>
            </a:pPr>
            <a:r>
              <a:rPr lang="zh-CN" altLang="en-US" sz="2400" dirty="0">
                <a:latin typeface="微软雅黑" panose="020B0503020204020204" pitchFamily="34" charset="-122"/>
                <a:ea typeface="微软雅黑" panose="020B0503020204020204" pitchFamily="34" charset="-122"/>
              </a:rPr>
              <a:t>减少了光漂白性和光毒性</a:t>
            </a:r>
            <a:endParaRPr lang="en-US" altLang="zh-CN" sz="2400" dirty="0">
              <a:latin typeface="微软雅黑" panose="020B0503020204020204" pitchFamily="34" charset="-122"/>
              <a:ea typeface="微软雅黑" panose="020B0503020204020204" pitchFamily="34" charset="-122"/>
            </a:endParaRPr>
          </a:p>
          <a:p>
            <a:pPr marL="342900" indent="-342900" algn="l">
              <a:buAutoNum type="arabicPeriod"/>
            </a:pPr>
            <a:r>
              <a:rPr lang="zh-CN" altLang="en-US" sz="2400" dirty="0">
                <a:latin typeface="微软雅黑" panose="020B0503020204020204" pitchFamily="34" charset="-122"/>
                <a:ea typeface="微软雅黑" panose="020B0503020204020204" pitchFamily="34" charset="-122"/>
              </a:rPr>
              <a:t>可以进行持久探测</a:t>
            </a:r>
            <a:endParaRPr lang="en-US" altLang="zh-CN" sz="2400" dirty="0">
              <a:latin typeface="微软雅黑" panose="020B0503020204020204" pitchFamily="34" charset="-122"/>
              <a:ea typeface="微软雅黑" panose="020B0503020204020204" pitchFamily="34" charset="-122"/>
            </a:endParaRPr>
          </a:p>
          <a:p>
            <a:pPr marL="342900" indent="-342900" algn="l">
              <a:buAutoNum type="arabicPeriod"/>
            </a:pPr>
            <a:r>
              <a:rPr lang="zh-CN" altLang="en-US" sz="2400" dirty="0">
                <a:latin typeface="微软雅黑" panose="020B0503020204020204" pitchFamily="34" charset="-122"/>
                <a:ea typeface="微软雅黑" panose="020B0503020204020204" pitchFamily="34" charset="-122"/>
              </a:rPr>
              <a:t>探测速度快</a:t>
            </a:r>
            <a:endParaRPr lang="en-US" altLang="zh-CN" sz="2400" dirty="0">
              <a:latin typeface="微软雅黑" panose="020B0503020204020204" pitchFamily="34" charset="-122"/>
              <a:ea typeface="微软雅黑" panose="020B0503020204020204" pitchFamily="34" charset="-122"/>
            </a:endParaRPr>
          </a:p>
          <a:p>
            <a:pPr marL="342900" indent="-342900" algn="l">
              <a:buAutoNum type="arabicPeriod"/>
            </a:pPr>
            <a:r>
              <a:rPr lang="zh-CN" altLang="en-US" sz="2400" dirty="0">
                <a:latin typeface="微软雅黑" panose="020B0503020204020204" pitchFamily="34" charset="-122"/>
                <a:ea typeface="微软雅黑" panose="020B0503020204020204" pitchFamily="34" charset="-122"/>
              </a:rPr>
              <a:t>由于光片，提高了信噪比</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616663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2925" y="624110"/>
            <a:ext cx="8911687" cy="754747"/>
          </a:xfrm>
        </p:spPr>
        <p:txBody>
          <a:bodyPr/>
          <a:lstStyle/>
          <a:p>
            <a:r>
              <a:rPr lang="en-US" altLang="zh-CN" dirty="0">
                <a:solidFill>
                  <a:schemeClr val="accent1"/>
                </a:solidFill>
                <a:latin typeface="微软雅黑" panose="020B0503020204020204" pitchFamily="34" charset="-122"/>
                <a:ea typeface="微软雅黑" panose="020B0503020204020204" pitchFamily="34" charset="-122"/>
              </a:rPr>
              <a:t>2. Article: TILT3D</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1A1F7453-FE91-4E8A-9F92-4867E791FFAB}"/>
              </a:ext>
            </a:extLst>
          </p:cNvPr>
          <p:cNvSpPr txBox="1"/>
          <p:nvPr/>
        </p:nvSpPr>
        <p:spPr>
          <a:xfrm>
            <a:off x="8742947" y="2334126"/>
            <a:ext cx="184731" cy="369332"/>
          </a:xfrm>
          <a:prstGeom prst="rect">
            <a:avLst/>
          </a:prstGeom>
          <a:noFill/>
        </p:spPr>
        <p:txBody>
          <a:bodyPr wrap="none" rtlCol="0">
            <a:spAutoFit/>
          </a:bodyPr>
          <a:lstStyle/>
          <a:p>
            <a:pPr algn="l"/>
            <a:endParaRPr lang="zh-CN" altLang="en-US"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737CDA32-E205-4484-BBAC-DFBB9415D13C}"/>
              </a:ext>
            </a:extLst>
          </p:cNvPr>
          <p:cNvSpPr txBox="1"/>
          <p:nvPr/>
        </p:nvSpPr>
        <p:spPr>
          <a:xfrm>
            <a:off x="1457092" y="6404977"/>
            <a:ext cx="1338828" cy="369332"/>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装置示意图</a:t>
            </a:r>
          </a:p>
        </p:txBody>
      </p:sp>
      <p:sp>
        <p:nvSpPr>
          <p:cNvPr id="12" name="文本框 11">
            <a:extLst>
              <a:ext uri="{FF2B5EF4-FFF2-40B4-BE49-F238E27FC236}">
                <a16:creationId xmlns:a16="http://schemas.microsoft.com/office/drawing/2014/main" id="{817D6F7C-A460-4E7B-A26E-2573F402AA92}"/>
              </a:ext>
            </a:extLst>
          </p:cNvPr>
          <p:cNvSpPr txBox="1"/>
          <p:nvPr/>
        </p:nvSpPr>
        <p:spPr>
          <a:xfrm>
            <a:off x="2635498" y="6451143"/>
            <a:ext cx="4916154" cy="276999"/>
          </a:xfrm>
          <a:prstGeom prst="rect">
            <a:avLst/>
          </a:prstGeom>
          <a:noFill/>
        </p:spPr>
        <p:txBody>
          <a:bodyPr wrap="none" rtlCol="0">
            <a:spAutoFit/>
          </a:bodyPr>
          <a:lstStyle/>
          <a:p>
            <a:pPr algn="l"/>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Anna-Karin </a:t>
            </a:r>
            <a:r>
              <a:rPr lang="en-US" altLang="zh-CN" sz="1200" dirty="0" err="1">
                <a:latin typeface="微软雅黑" panose="020B0503020204020204" pitchFamily="34" charset="-122"/>
                <a:ea typeface="微软雅黑" panose="020B0503020204020204" pitchFamily="34" charset="-122"/>
              </a:rPr>
              <a:t>Gustavsson</a:t>
            </a:r>
            <a:r>
              <a:rPr lang="en-US" altLang="zh-CN" sz="1200" dirty="0">
                <a:latin typeface="微软雅黑" panose="020B0503020204020204" pitchFamily="34" charset="-122"/>
                <a:ea typeface="微软雅黑" panose="020B0503020204020204" pitchFamily="34" charset="-122"/>
              </a:rPr>
              <a:t> et al., Nature Communications, 2018</a:t>
            </a:r>
            <a:r>
              <a:rPr lang="zh-CN" altLang="en-US" sz="1200" dirty="0">
                <a:latin typeface="微软雅黑" panose="020B0503020204020204" pitchFamily="34" charset="-122"/>
                <a:ea typeface="微软雅黑" panose="020B0503020204020204" pitchFamily="34" charset="-122"/>
              </a:rPr>
              <a:t>）</a:t>
            </a:r>
          </a:p>
        </p:txBody>
      </p:sp>
      <p:pic>
        <p:nvPicPr>
          <p:cNvPr id="3" name="图片 2">
            <a:extLst>
              <a:ext uri="{FF2B5EF4-FFF2-40B4-BE49-F238E27FC236}">
                <a16:creationId xmlns:a16="http://schemas.microsoft.com/office/drawing/2014/main" id="{D1D476C4-BC4B-461B-A96A-ED12930D8096}"/>
              </a:ext>
            </a:extLst>
          </p:cNvPr>
          <p:cNvPicPr>
            <a:picLocks noChangeAspect="1"/>
          </p:cNvPicPr>
          <p:nvPr/>
        </p:nvPicPr>
        <p:blipFill>
          <a:blip r:embed="rId2"/>
          <a:stretch>
            <a:fillRect/>
          </a:stretch>
        </p:blipFill>
        <p:spPr>
          <a:xfrm>
            <a:off x="444170" y="1353664"/>
            <a:ext cx="7107482" cy="5001326"/>
          </a:xfrm>
          <a:prstGeom prst="rect">
            <a:avLst/>
          </a:prstGeom>
        </p:spPr>
      </p:pic>
      <p:sp>
        <p:nvSpPr>
          <p:cNvPr id="6" name="文本框 5">
            <a:extLst>
              <a:ext uri="{FF2B5EF4-FFF2-40B4-BE49-F238E27FC236}">
                <a16:creationId xmlns:a16="http://schemas.microsoft.com/office/drawing/2014/main" id="{15664700-9B78-4875-9212-5D4A9DE1DF6B}"/>
              </a:ext>
            </a:extLst>
          </p:cNvPr>
          <p:cNvSpPr txBox="1"/>
          <p:nvPr/>
        </p:nvSpPr>
        <p:spPr>
          <a:xfrm>
            <a:off x="7739771" y="1353664"/>
            <a:ext cx="4283242" cy="2031325"/>
          </a:xfrm>
          <a:prstGeom prst="rect">
            <a:avLst/>
          </a:prstGeom>
          <a:noFill/>
        </p:spPr>
        <p:txBody>
          <a:bodyPr wrap="square" rtlCol="0">
            <a:spAutoFit/>
          </a:bodyPr>
          <a:lstStyle/>
          <a:p>
            <a:pPr algn="l"/>
            <a:r>
              <a:rPr lang="en-US" altLang="zh-CN" dirty="0">
                <a:latin typeface="微软雅黑" panose="020B0503020204020204" pitchFamily="34" charset="-122"/>
                <a:ea typeface="微软雅黑" panose="020B0503020204020204" pitchFamily="34" charset="-122"/>
              </a:rPr>
              <a:t>Tilted light sheet microscopy with 3D point spread functions (TILT3D)</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algn="l"/>
            <a:endParaRPr lang="en-US" altLang="zh-CN" dirty="0">
              <a:latin typeface="微软雅黑" panose="020B0503020204020204" pitchFamily="34" charset="-122"/>
              <a:ea typeface="微软雅黑" panose="020B0503020204020204" pitchFamily="34" charset="-122"/>
            </a:endParaRPr>
          </a:p>
          <a:p>
            <a:pPr algn="l"/>
            <a:r>
              <a:rPr lang="zh-CN" altLang="en-US" dirty="0">
                <a:latin typeface="微软雅黑" panose="020B0503020204020204" pitchFamily="34" charset="-122"/>
                <a:ea typeface="微软雅黑" panose="020B0503020204020204" pitchFamily="34" charset="-122"/>
              </a:rPr>
              <a:t>该系统的原理是通过相位片修改成像系统的点扩散函数（</a:t>
            </a:r>
            <a:r>
              <a:rPr lang="en-US" altLang="zh-CN" dirty="0">
                <a:latin typeface="微软雅黑" panose="020B0503020204020204" pitchFamily="34" charset="-122"/>
                <a:ea typeface="微软雅黑" panose="020B0503020204020204" pitchFamily="34" charset="-122"/>
              </a:rPr>
              <a:t>PSF</a:t>
            </a:r>
            <a:r>
              <a:rPr lang="zh-CN" altLang="en-US" dirty="0">
                <a:latin typeface="微软雅黑" panose="020B0503020204020204" pitchFamily="34" charset="-122"/>
                <a:ea typeface="微软雅黑" panose="020B0503020204020204" pitchFamily="34" charset="-122"/>
              </a:rPr>
              <a:t>），使得荧光分子的横向与纵向位置信息包含在其所成像中。</a:t>
            </a:r>
          </a:p>
        </p:txBody>
      </p:sp>
      <p:pic>
        <p:nvPicPr>
          <p:cNvPr id="10" name="图片 9">
            <a:extLst>
              <a:ext uri="{FF2B5EF4-FFF2-40B4-BE49-F238E27FC236}">
                <a16:creationId xmlns:a16="http://schemas.microsoft.com/office/drawing/2014/main" id="{43D04241-36B2-4C3A-B682-F8B153690DB2}"/>
              </a:ext>
            </a:extLst>
          </p:cNvPr>
          <p:cNvPicPr>
            <a:picLocks noChangeAspect="1"/>
          </p:cNvPicPr>
          <p:nvPr/>
        </p:nvPicPr>
        <p:blipFill>
          <a:blip r:embed="rId3"/>
          <a:stretch>
            <a:fillRect/>
          </a:stretch>
        </p:blipFill>
        <p:spPr>
          <a:xfrm>
            <a:off x="8105201" y="3429000"/>
            <a:ext cx="3552381" cy="2514286"/>
          </a:xfrm>
          <a:prstGeom prst="rect">
            <a:avLst/>
          </a:prstGeom>
        </p:spPr>
      </p:pic>
      <p:sp>
        <p:nvSpPr>
          <p:cNvPr id="13" name="文本框 12">
            <a:extLst>
              <a:ext uri="{FF2B5EF4-FFF2-40B4-BE49-F238E27FC236}">
                <a16:creationId xmlns:a16="http://schemas.microsoft.com/office/drawing/2014/main" id="{A74B84BE-9595-423C-9859-CB731DEDF0CC}"/>
              </a:ext>
            </a:extLst>
          </p:cNvPr>
          <p:cNvSpPr txBox="1"/>
          <p:nvPr/>
        </p:nvSpPr>
        <p:spPr>
          <a:xfrm>
            <a:off x="8352767" y="6035645"/>
            <a:ext cx="3057247" cy="369332"/>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装置实拍图，比例尺：</a:t>
            </a:r>
            <a:r>
              <a:rPr lang="en-US" altLang="zh-CN" dirty="0">
                <a:latin typeface="微软雅黑" panose="020B0503020204020204" pitchFamily="34" charset="-122"/>
                <a:ea typeface="微软雅黑" panose="020B0503020204020204" pitchFamily="34" charset="-122"/>
              </a:rPr>
              <a:t>2 </a:t>
            </a:r>
            <a:r>
              <a:rPr lang="el-GR" altLang="zh-CN" dirty="0">
                <a:latin typeface="微软雅黑" panose="020B0503020204020204" pitchFamily="34" charset="-122"/>
                <a:ea typeface="微软雅黑" panose="020B0503020204020204" pitchFamily="34" charset="-122"/>
              </a:rPr>
              <a:t>μ</a:t>
            </a:r>
            <a:r>
              <a:rPr lang="en-US" altLang="zh-CN" dirty="0">
                <a:latin typeface="微软雅黑" panose="020B0503020204020204" pitchFamily="34" charset="-122"/>
                <a:ea typeface="微软雅黑" panose="020B0503020204020204" pitchFamily="34" charset="-122"/>
              </a:rPr>
              <a:t>m</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6317387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2925" y="624110"/>
            <a:ext cx="8911687" cy="754747"/>
          </a:xfrm>
        </p:spPr>
        <p:txBody>
          <a:bodyPr/>
          <a:lstStyle/>
          <a:p>
            <a:r>
              <a:rPr lang="zh-CN" altLang="en-US" dirty="0">
                <a:solidFill>
                  <a:schemeClr val="accent1"/>
                </a:solidFill>
                <a:latin typeface="微软雅黑" panose="020B0503020204020204" pitchFamily="34" charset="-122"/>
                <a:ea typeface="微软雅黑" panose="020B0503020204020204" pitchFamily="34" charset="-122"/>
              </a:rPr>
              <a:t>倾斜光片</a:t>
            </a:r>
          </a:p>
        </p:txBody>
      </p:sp>
      <p:pic>
        <p:nvPicPr>
          <p:cNvPr id="4" name="图片 3">
            <a:extLst>
              <a:ext uri="{FF2B5EF4-FFF2-40B4-BE49-F238E27FC236}">
                <a16:creationId xmlns:a16="http://schemas.microsoft.com/office/drawing/2014/main" id="{E73AF56F-25C9-4FB5-8018-FA350C8F971C}"/>
              </a:ext>
            </a:extLst>
          </p:cNvPr>
          <p:cNvPicPr>
            <a:picLocks noChangeAspect="1"/>
          </p:cNvPicPr>
          <p:nvPr/>
        </p:nvPicPr>
        <p:blipFill>
          <a:blip r:embed="rId2"/>
          <a:stretch>
            <a:fillRect/>
          </a:stretch>
        </p:blipFill>
        <p:spPr>
          <a:xfrm>
            <a:off x="446106" y="1524177"/>
            <a:ext cx="8085573" cy="4097666"/>
          </a:xfrm>
          <a:prstGeom prst="rect">
            <a:avLst/>
          </a:prstGeom>
        </p:spPr>
      </p:pic>
      <p:sp>
        <p:nvSpPr>
          <p:cNvPr id="5" name="文本框 4">
            <a:extLst>
              <a:ext uri="{FF2B5EF4-FFF2-40B4-BE49-F238E27FC236}">
                <a16:creationId xmlns:a16="http://schemas.microsoft.com/office/drawing/2014/main" id="{4127B555-F068-4F7D-A8FA-CDA672E607F4}"/>
              </a:ext>
            </a:extLst>
          </p:cNvPr>
          <p:cNvSpPr txBox="1"/>
          <p:nvPr/>
        </p:nvSpPr>
        <p:spPr>
          <a:xfrm>
            <a:off x="2816276" y="5767163"/>
            <a:ext cx="2829621" cy="369332"/>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不同</a:t>
            </a:r>
            <a:r>
              <a:rPr lang="en-US" altLang="zh-CN" dirty="0">
                <a:latin typeface="微软雅黑" panose="020B0503020204020204" pitchFamily="34" charset="-122"/>
                <a:ea typeface="微软雅黑" panose="020B0503020204020204" pitchFamily="34" charset="-122"/>
              </a:rPr>
              <a:t>SPIM</a:t>
            </a:r>
            <a:r>
              <a:rPr lang="zh-CN" altLang="en-US" dirty="0">
                <a:latin typeface="微软雅黑" panose="020B0503020204020204" pitchFamily="34" charset="-122"/>
                <a:ea typeface="微软雅黑" panose="020B0503020204020204" pitchFamily="34" charset="-122"/>
              </a:rPr>
              <a:t>系统的照明方式</a:t>
            </a:r>
          </a:p>
        </p:txBody>
      </p:sp>
      <p:sp>
        <p:nvSpPr>
          <p:cNvPr id="6" name="矩形 5">
            <a:extLst>
              <a:ext uri="{FF2B5EF4-FFF2-40B4-BE49-F238E27FC236}">
                <a16:creationId xmlns:a16="http://schemas.microsoft.com/office/drawing/2014/main" id="{23AFE6AD-A131-400C-8781-B92B612D8A15}"/>
              </a:ext>
            </a:extLst>
          </p:cNvPr>
          <p:cNvSpPr/>
          <p:nvPr/>
        </p:nvSpPr>
        <p:spPr>
          <a:xfrm>
            <a:off x="2273949" y="6098507"/>
            <a:ext cx="3914273" cy="276999"/>
          </a:xfrm>
          <a:prstGeom prst="rect">
            <a:avLst/>
          </a:prstGeom>
        </p:spPr>
        <p:txBody>
          <a:bodyPr wrap="square">
            <a:spAutoFit/>
          </a:bodyPr>
          <a:lstStyle/>
          <a:p>
            <a:pPr lvl="0"/>
            <a:r>
              <a:rPr lang="en-US" altLang="zh-CN" sz="1200" dirty="0">
                <a:solidFill>
                  <a:prstClr val="black"/>
                </a:solidFill>
                <a:latin typeface="微软雅黑" panose="020B0503020204020204" pitchFamily="34" charset="-122"/>
                <a:ea typeface="微软雅黑" panose="020B0503020204020204" pitchFamily="34" charset="-122"/>
              </a:rPr>
              <a:t>(Anna-Karin </a:t>
            </a:r>
            <a:r>
              <a:rPr lang="en-US" altLang="zh-CN" sz="1200" dirty="0" err="1">
                <a:solidFill>
                  <a:prstClr val="black"/>
                </a:solidFill>
                <a:latin typeface="微软雅黑" panose="020B0503020204020204" pitchFamily="34" charset="-122"/>
                <a:ea typeface="微软雅黑" panose="020B0503020204020204" pitchFamily="34" charset="-122"/>
              </a:rPr>
              <a:t>Gustavsson</a:t>
            </a:r>
            <a:r>
              <a:rPr lang="en-US" altLang="zh-CN" sz="1200" dirty="0">
                <a:solidFill>
                  <a:prstClr val="black"/>
                </a:solidFill>
                <a:latin typeface="微软雅黑" panose="020B0503020204020204" pitchFamily="34" charset="-122"/>
                <a:ea typeface="微软雅黑" panose="020B0503020204020204" pitchFamily="34" charset="-122"/>
              </a:rPr>
              <a:t> et al., Optics Express, 2018</a:t>
            </a:r>
            <a:r>
              <a:rPr lang="zh-CN" altLang="en-US" sz="1200" dirty="0">
                <a:solidFill>
                  <a:prstClr val="black"/>
                </a:solidFill>
                <a:latin typeface="微软雅黑" panose="020B0503020204020204" pitchFamily="34" charset="-122"/>
                <a:ea typeface="微软雅黑" panose="020B0503020204020204" pitchFamily="34" charset="-122"/>
              </a:rPr>
              <a:t>）</a:t>
            </a:r>
          </a:p>
        </p:txBody>
      </p:sp>
      <p:sp>
        <p:nvSpPr>
          <p:cNvPr id="7" name="文本框 6">
            <a:extLst>
              <a:ext uri="{FF2B5EF4-FFF2-40B4-BE49-F238E27FC236}">
                <a16:creationId xmlns:a16="http://schemas.microsoft.com/office/drawing/2014/main" id="{D2591431-0D79-4874-84C4-5F3D9EA0DB7B}"/>
              </a:ext>
            </a:extLst>
          </p:cNvPr>
          <p:cNvSpPr txBox="1"/>
          <p:nvPr/>
        </p:nvSpPr>
        <p:spPr>
          <a:xfrm>
            <a:off x="8666174" y="2505670"/>
            <a:ext cx="3384311" cy="2585323"/>
          </a:xfrm>
          <a:prstGeom prst="rect">
            <a:avLst/>
          </a:prstGeom>
          <a:noFill/>
        </p:spPr>
        <p:txBody>
          <a:bodyPr wrap="square" rtlCol="0">
            <a:spAutoFit/>
          </a:bodyPr>
          <a:lstStyle/>
          <a:p>
            <a:pPr algn="l"/>
            <a:r>
              <a:rPr lang="zh-CN" altLang="en-US" dirty="0">
                <a:latin typeface="微软雅黑" panose="020B0503020204020204" pitchFamily="34" charset="-122"/>
                <a:ea typeface="微软雅黑" panose="020B0503020204020204" pitchFamily="34" charset="-122"/>
              </a:rPr>
              <a:t>从照明方案上看，已有许多组进行过创新，倾斜照明之前在便已经用在</a:t>
            </a:r>
            <a:r>
              <a:rPr lang="en-US" altLang="zh-CN" dirty="0">
                <a:latin typeface="微软雅黑" panose="020B0503020204020204" pitchFamily="34" charset="-122"/>
                <a:ea typeface="微软雅黑" panose="020B0503020204020204" pitchFamily="34" charset="-122"/>
              </a:rPr>
              <a:t>LSBM</a:t>
            </a:r>
            <a:r>
              <a:rPr lang="zh-CN" altLang="en-US" dirty="0">
                <a:latin typeface="微软雅黑" panose="020B0503020204020204" pitchFamily="34" charset="-122"/>
                <a:ea typeface="微软雅黑" panose="020B0503020204020204" pitchFamily="34" charset="-122"/>
              </a:rPr>
              <a:t>中。</a:t>
            </a:r>
            <a:endParaRPr lang="en-US" altLang="zh-CN" dirty="0">
              <a:latin typeface="微软雅黑" panose="020B0503020204020204" pitchFamily="34" charset="-122"/>
              <a:ea typeface="微软雅黑" panose="020B0503020204020204" pitchFamily="34" charset="-122"/>
            </a:endParaRPr>
          </a:p>
          <a:p>
            <a:pPr algn="l"/>
            <a:endParaRPr lang="en-US" altLang="zh-CN" dirty="0">
              <a:latin typeface="微软雅黑" panose="020B0503020204020204" pitchFamily="34" charset="-122"/>
              <a:ea typeface="微软雅黑" panose="020B0503020204020204" pitchFamily="34" charset="-122"/>
            </a:endParaRPr>
          </a:p>
          <a:p>
            <a:pPr algn="l"/>
            <a:r>
              <a:rPr lang="zh-CN" altLang="en-US" dirty="0">
                <a:latin typeface="微软雅黑" panose="020B0503020204020204" pitchFamily="34" charset="-122"/>
                <a:ea typeface="微软雅黑" panose="020B0503020204020204" pitchFamily="34" charset="-122"/>
              </a:rPr>
              <a:t>倾斜照明优势：</a:t>
            </a:r>
            <a:endParaRPr lang="en-US" altLang="zh-CN" dirty="0">
              <a:latin typeface="微软雅黑" panose="020B0503020204020204" pitchFamily="34" charset="-122"/>
              <a:ea typeface="微软雅黑" panose="020B0503020204020204" pitchFamily="34" charset="-122"/>
            </a:endParaRPr>
          </a:p>
          <a:p>
            <a:pPr marL="342900" indent="-342900" algn="l">
              <a:buAutoNum type="arabicPeriod"/>
            </a:pPr>
            <a:r>
              <a:rPr lang="zh-CN" altLang="en-US" dirty="0">
                <a:latin typeface="微软雅黑" panose="020B0503020204020204" pitchFamily="34" charset="-122"/>
                <a:ea typeface="微软雅黑" panose="020B0503020204020204" pitchFamily="34" charset="-122"/>
              </a:rPr>
              <a:t>使用数值孔径较大的物镜（</a:t>
            </a:r>
            <a:r>
              <a:rPr lang="en-US" altLang="zh-CN" dirty="0">
                <a:latin typeface="微软雅黑" panose="020B0503020204020204" pitchFamily="34" charset="-122"/>
                <a:ea typeface="微软雅黑" panose="020B0503020204020204" pitchFamily="34" charset="-122"/>
              </a:rPr>
              <a:t>LSBM</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342900" indent="-342900" algn="l">
              <a:buAutoNum type="arabicPeriod"/>
            </a:pPr>
            <a:r>
              <a:rPr lang="zh-CN" altLang="en-US" dirty="0">
                <a:latin typeface="微软雅黑" panose="020B0503020204020204" pitchFamily="34" charset="-122"/>
                <a:ea typeface="微软雅黑" panose="020B0503020204020204" pitchFamily="34" charset="-122"/>
              </a:rPr>
              <a:t>对盖玻片附近的样品进行成像</a:t>
            </a:r>
            <a:r>
              <a:rPr lang="en-US" altLang="zh-CN" dirty="0">
                <a:latin typeface="微软雅黑" panose="020B0503020204020204" pitchFamily="34" charset="-122"/>
                <a:ea typeface="微软雅黑" panose="020B0503020204020204" pitchFamily="34" charset="-122"/>
              </a:rPr>
              <a:t>(TLIT3D)</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39634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2925" y="624110"/>
            <a:ext cx="8911687" cy="754747"/>
          </a:xfrm>
        </p:spPr>
        <p:txBody>
          <a:bodyPr/>
          <a:lstStyle/>
          <a:p>
            <a:r>
              <a:rPr lang="zh-CN" altLang="en-US" dirty="0">
                <a:solidFill>
                  <a:schemeClr val="accent1"/>
                </a:solidFill>
                <a:latin typeface="微软雅黑" panose="020B0503020204020204" pitchFamily="34" charset="-122"/>
                <a:ea typeface="微软雅黑" panose="020B0503020204020204" pitchFamily="34" charset="-122"/>
              </a:rPr>
              <a:t>超分辨方法</a:t>
            </a:r>
          </a:p>
        </p:txBody>
      </p:sp>
      <p:sp>
        <p:nvSpPr>
          <p:cNvPr id="5" name="文本框 4">
            <a:extLst>
              <a:ext uri="{FF2B5EF4-FFF2-40B4-BE49-F238E27FC236}">
                <a16:creationId xmlns:a16="http://schemas.microsoft.com/office/drawing/2014/main" id="{4127B555-F068-4F7D-A8FA-CDA672E607F4}"/>
              </a:ext>
            </a:extLst>
          </p:cNvPr>
          <p:cNvSpPr txBox="1"/>
          <p:nvPr/>
        </p:nvSpPr>
        <p:spPr>
          <a:xfrm>
            <a:off x="1630414" y="5653908"/>
            <a:ext cx="5463612" cy="369332"/>
          </a:xfrm>
          <a:prstGeom prst="rect">
            <a:avLst/>
          </a:prstGeom>
          <a:noFill/>
        </p:spPr>
        <p:txBody>
          <a:bodyPr wrap="none" rtlCol="0">
            <a:spAutoFit/>
          </a:bodyPr>
          <a:lstStyle/>
          <a:p>
            <a:pPr algn="l"/>
            <a:r>
              <a:rPr lang="zh-CN" altLang="en-US" dirty="0">
                <a:latin typeface="微软雅黑" panose="020B0503020204020204" pitchFamily="34" charset="-122"/>
                <a:ea typeface="微软雅黑" panose="020B0503020204020204" pitchFamily="34" charset="-122"/>
              </a:rPr>
              <a:t>超分辨方法：</a:t>
            </a:r>
            <a:r>
              <a:rPr lang="en-US" altLang="zh-CN" dirty="0">
                <a:latin typeface="微软雅黑" panose="020B0503020204020204" pitchFamily="34" charset="-122"/>
                <a:ea typeface="微软雅黑" panose="020B0503020204020204" pitchFamily="34" charset="-122"/>
              </a:rPr>
              <a:t>localization-based super-resolution</a:t>
            </a:r>
            <a:endParaRPr lang="zh-CN" altLang="en-US" dirty="0">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23AFE6AD-A131-400C-8781-B92B612D8A15}"/>
              </a:ext>
            </a:extLst>
          </p:cNvPr>
          <p:cNvSpPr/>
          <p:nvPr/>
        </p:nvSpPr>
        <p:spPr>
          <a:xfrm>
            <a:off x="2281970" y="6049447"/>
            <a:ext cx="3914273" cy="276999"/>
          </a:xfrm>
          <a:prstGeom prst="rect">
            <a:avLst/>
          </a:prstGeom>
        </p:spPr>
        <p:txBody>
          <a:bodyPr wrap="square">
            <a:spAutoFit/>
          </a:bodyPr>
          <a:lstStyle/>
          <a:p>
            <a:pPr lvl="0"/>
            <a:r>
              <a:rPr lang="en-US" altLang="zh-CN" sz="1200" dirty="0">
                <a:solidFill>
                  <a:prstClr val="black"/>
                </a:solidFill>
                <a:latin typeface="微软雅黑" panose="020B0503020204020204" pitchFamily="34" charset="-122"/>
                <a:ea typeface="微软雅黑" panose="020B0503020204020204" pitchFamily="34" charset="-122"/>
              </a:rPr>
              <a:t>(Anna-Karin </a:t>
            </a:r>
            <a:r>
              <a:rPr lang="en-US" altLang="zh-CN" sz="1200" dirty="0" err="1">
                <a:solidFill>
                  <a:prstClr val="black"/>
                </a:solidFill>
                <a:latin typeface="微软雅黑" panose="020B0503020204020204" pitchFamily="34" charset="-122"/>
                <a:ea typeface="微软雅黑" panose="020B0503020204020204" pitchFamily="34" charset="-122"/>
              </a:rPr>
              <a:t>Gustavsson</a:t>
            </a:r>
            <a:r>
              <a:rPr lang="en-US" altLang="zh-CN" sz="1200" dirty="0">
                <a:solidFill>
                  <a:prstClr val="black"/>
                </a:solidFill>
                <a:latin typeface="微软雅黑" panose="020B0503020204020204" pitchFamily="34" charset="-122"/>
                <a:ea typeface="微软雅黑" panose="020B0503020204020204" pitchFamily="34" charset="-122"/>
              </a:rPr>
              <a:t> et al., Optics Express, 2018</a:t>
            </a:r>
            <a:r>
              <a:rPr lang="zh-CN" altLang="en-US" sz="1200" dirty="0">
                <a:solidFill>
                  <a:prstClr val="black"/>
                </a:solidFill>
                <a:latin typeface="微软雅黑" panose="020B0503020204020204" pitchFamily="34" charset="-122"/>
                <a:ea typeface="微软雅黑" panose="020B0503020204020204" pitchFamily="34" charset="-122"/>
              </a:rPr>
              <a:t>）</a:t>
            </a:r>
          </a:p>
        </p:txBody>
      </p:sp>
      <p:pic>
        <p:nvPicPr>
          <p:cNvPr id="3" name="图片 2">
            <a:extLst>
              <a:ext uri="{FF2B5EF4-FFF2-40B4-BE49-F238E27FC236}">
                <a16:creationId xmlns:a16="http://schemas.microsoft.com/office/drawing/2014/main" id="{6BDC1245-5C82-4ED1-B17C-DCBCA4475DC1}"/>
              </a:ext>
            </a:extLst>
          </p:cNvPr>
          <p:cNvPicPr>
            <a:picLocks noChangeAspect="1"/>
          </p:cNvPicPr>
          <p:nvPr/>
        </p:nvPicPr>
        <p:blipFill>
          <a:blip r:embed="rId2"/>
          <a:stretch>
            <a:fillRect/>
          </a:stretch>
        </p:blipFill>
        <p:spPr>
          <a:xfrm>
            <a:off x="531612" y="1430062"/>
            <a:ext cx="8136900" cy="3318401"/>
          </a:xfrm>
          <a:prstGeom prst="rect">
            <a:avLst/>
          </a:prstGeom>
        </p:spPr>
      </p:pic>
      <p:pic>
        <p:nvPicPr>
          <p:cNvPr id="8" name="图片 7">
            <a:extLst>
              <a:ext uri="{FF2B5EF4-FFF2-40B4-BE49-F238E27FC236}">
                <a16:creationId xmlns:a16="http://schemas.microsoft.com/office/drawing/2014/main" id="{ED214263-5E0B-43D3-AB1B-FED2C7230607}"/>
              </a:ext>
            </a:extLst>
          </p:cNvPr>
          <p:cNvPicPr>
            <a:picLocks noChangeAspect="1"/>
          </p:cNvPicPr>
          <p:nvPr/>
        </p:nvPicPr>
        <p:blipFill>
          <a:blip r:embed="rId3"/>
          <a:stretch>
            <a:fillRect/>
          </a:stretch>
        </p:blipFill>
        <p:spPr>
          <a:xfrm>
            <a:off x="2732713" y="4887925"/>
            <a:ext cx="3259014" cy="739776"/>
          </a:xfrm>
          <a:prstGeom prst="rect">
            <a:avLst/>
          </a:prstGeom>
        </p:spPr>
      </p:pic>
      <p:sp>
        <p:nvSpPr>
          <p:cNvPr id="10" name="文本框 9">
            <a:extLst>
              <a:ext uri="{FF2B5EF4-FFF2-40B4-BE49-F238E27FC236}">
                <a16:creationId xmlns:a16="http://schemas.microsoft.com/office/drawing/2014/main" id="{EA159090-9C6F-4F6F-857D-BC14342A49A2}"/>
              </a:ext>
            </a:extLst>
          </p:cNvPr>
          <p:cNvSpPr txBox="1"/>
          <p:nvPr/>
        </p:nvSpPr>
        <p:spPr>
          <a:xfrm>
            <a:off x="8799095" y="1756611"/>
            <a:ext cx="3096269" cy="2585323"/>
          </a:xfrm>
          <a:prstGeom prst="rect">
            <a:avLst/>
          </a:prstGeom>
          <a:noFill/>
        </p:spPr>
        <p:txBody>
          <a:bodyPr wrap="square" rtlCol="0">
            <a:spAutoFit/>
          </a:bodyPr>
          <a:lstStyle/>
          <a:p>
            <a:pPr algn="l"/>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a</a:t>
            </a:r>
            <a:r>
              <a:rPr lang="zh-CN" altLang="en-US" dirty="0">
                <a:latin typeface="微软雅黑" panose="020B0503020204020204" pitchFamily="34" charset="-122"/>
                <a:ea typeface="微软雅黑" panose="020B0503020204020204" pitchFamily="34" charset="-122"/>
              </a:rPr>
              <a:t>）原始图像 （</a:t>
            </a:r>
            <a:r>
              <a:rPr lang="en-US" altLang="zh-CN" dirty="0">
                <a:latin typeface="微软雅黑" panose="020B0503020204020204" pitchFamily="34" charset="-122"/>
                <a:ea typeface="微软雅黑" panose="020B0503020204020204" pitchFamily="34" charset="-122"/>
              </a:rPr>
              <a:t>b</a:t>
            </a:r>
            <a:r>
              <a:rPr lang="zh-CN" altLang="en-US" dirty="0">
                <a:latin typeface="微软雅黑" panose="020B0503020204020204" pitchFamily="34" charset="-122"/>
                <a:ea typeface="微软雅黑" panose="020B0503020204020204" pitchFamily="34" charset="-122"/>
              </a:rPr>
              <a:t>）高斯拟合 （</a:t>
            </a:r>
            <a:r>
              <a:rPr lang="en-US" altLang="zh-CN" dirty="0">
                <a:latin typeface="微软雅黑" panose="020B0503020204020204" pitchFamily="34" charset="-122"/>
                <a:ea typeface="微软雅黑" panose="020B0503020204020204" pitchFamily="34" charset="-122"/>
              </a:rPr>
              <a:t>c</a:t>
            </a:r>
            <a:r>
              <a:rPr lang="zh-CN" altLang="en-US" dirty="0">
                <a:latin typeface="微软雅黑" panose="020B0503020204020204" pitchFamily="34" charset="-122"/>
                <a:ea typeface="微软雅黑" panose="020B0503020204020204" pitchFamily="34" charset="-122"/>
              </a:rPr>
              <a:t>）荧光点位置的可能性分布</a:t>
            </a:r>
            <a:endParaRPr lang="en-US" altLang="zh-CN" dirty="0">
              <a:latin typeface="微软雅黑" panose="020B0503020204020204" pitchFamily="34" charset="-122"/>
              <a:ea typeface="微软雅黑" panose="020B0503020204020204" pitchFamily="34" charset="-122"/>
            </a:endParaRPr>
          </a:p>
          <a:p>
            <a:pPr algn="l"/>
            <a:endParaRPr lang="en-US" altLang="zh-CN" dirty="0">
              <a:latin typeface="微软雅黑" panose="020B0503020204020204" pitchFamily="34" charset="-122"/>
              <a:ea typeface="微软雅黑" panose="020B0503020204020204" pitchFamily="34" charset="-122"/>
            </a:endParaRPr>
          </a:p>
          <a:p>
            <a:pPr algn="l"/>
            <a:endParaRPr lang="en-US" altLang="zh-CN" dirty="0">
              <a:latin typeface="微软雅黑" panose="020B0503020204020204" pitchFamily="34" charset="-122"/>
              <a:ea typeface="微软雅黑" panose="020B0503020204020204" pitchFamily="34" charset="-122"/>
            </a:endParaRPr>
          </a:p>
          <a:p>
            <a:pPr algn="l"/>
            <a:r>
              <a:rPr lang="zh-CN" altLang="en-US" dirty="0">
                <a:latin typeface="微软雅黑" panose="020B0503020204020204" pitchFamily="34" charset="-122"/>
                <a:ea typeface="微软雅黑" panose="020B0503020204020204" pitchFamily="34" charset="-122"/>
              </a:rPr>
              <a:t>当生物样品中有许多荧光点同时发光时，通过一定技术，使得荧光点依次发光，从而可以得到超分辨图像。</a:t>
            </a:r>
          </a:p>
        </p:txBody>
      </p:sp>
    </p:spTree>
    <p:extLst>
      <p:ext uri="{BB962C8B-B14F-4D97-AF65-F5344CB8AC3E}">
        <p14:creationId xmlns:p14="http://schemas.microsoft.com/office/powerpoint/2010/main" val="4105115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92925" y="624110"/>
            <a:ext cx="8911687" cy="754747"/>
          </a:xfrm>
        </p:spPr>
        <p:txBody>
          <a:bodyPr/>
          <a:lstStyle/>
          <a:p>
            <a:r>
              <a:rPr lang="en-US" altLang="zh-CN" dirty="0">
                <a:solidFill>
                  <a:schemeClr val="accent1"/>
                </a:solidFill>
                <a:latin typeface="微软雅黑" panose="020B0503020204020204" pitchFamily="34" charset="-122"/>
                <a:ea typeface="微软雅黑" panose="020B0503020204020204" pitchFamily="34" charset="-122"/>
              </a:rPr>
              <a:t>Point Spread Function(PSF) Engineering</a:t>
            </a:r>
            <a:endParaRPr lang="zh-CN" altLang="en-US" dirty="0">
              <a:solidFill>
                <a:schemeClr val="accent1"/>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EFBBE46B-553F-4666-9A55-ED5676616A70}"/>
              </a:ext>
            </a:extLst>
          </p:cNvPr>
          <p:cNvSpPr txBox="1"/>
          <p:nvPr/>
        </p:nvSpPr>
        <p:spPr>
          <a:xfrm>
            <a:off x="7398946" y="2240429"/>
            <a:ext cx="3890075" cy="3416320"/>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当荧光分子处于成像平面附近时，通过分析荧光分子成像结果，可以得到精确位置。</a:t>
            </a:r>
            <a:endParaRPr lang="en-US" altLang="zh-CN" dirty="0">
              <a:latin typeface="微软雅黑" panose="020B0503020204020204" pitchFamily="34" charset="-122"/>
              <a:ea typeface="微软雅黑" panose="020B0503020204020204" pitchFamily="34" charset="-122"/>
            </a:endParaRPr>
          </a:p>
          <a:p>
            <a:pPr algn="l"/>
            <a:endParaRPr lang="en-US" altLang="zh-CN" dirty="0">
              <a:latin typeface="微软雅黑" panose="020B0503020204020204" pitchFamily="34" charset="-122"/>
              <a:ea typeface="微软雅黑" panose="020B0503020204020204" pitchFamily="34" charset="-122"/>
            </a:endParaRPr>
          </a:p>
          <a:p>
            <a:pPr algn="l"/>
            <a:r>
              <a:rPr lang="zh-CN" altLang="en-US" dirty="0">
                <a:latin typeface="微软雅黑" panose="020B0503020204020204" pitchFamily="34" charset="-122"/>
                <a:ea typeface="微软雅黑" panose="020B0503020204020204" pitchFamily="34" charset="-122"/>
              </a:rPr>
              <a:t>在传统的</a:t>
            </a:r>
            <a:r>
              <a:rPr lang="en-US" altLang="zh-CN" dirty="0">
                <a:latin typeface="微软雅黑" panose="020B0503020204020204" pitchFamily="34" charset="-122"/>
                <a:ea typeface="微软雅黑" panose="020B0503020204020204" pitchFamily="34" charset="-122"/>
              </a:rPr>
              <a:t>LSFM</a:t>
            </a:r>
            <a:r>
              <a:rPr lang="zh-CN" altLang="en-US" dirty="0">
                <a:latin typeface="微软雅黑" panose="020B0503020204020204" pitchFamily="34" charset="-122"/>
                <a:ea typeface="微软雅黑" panose="020B0503020204020204" pitchFamily="34" charset="-122"/>
              </a:rPr>
              <a:t>中，荧光分子的纵向位置由</a:t>
            </a:r>
            <a:r>
              <a:rPr lang="zh-CN" altLang="en-US" dirty="0">
                <a:solidFill>
                  <a:srgbClr val="FF0000"/>
                </a:solidFill>
                <a:latin typeface="微软雅黑" panose="020B0503020204020204" pitchFamily="34" charset="-122"/>
                <a:ea typeface="微软雅黑" panose="020B0503020204020204" pitchFamily="34" charset="-122"/>
              </a:rPr>
              <a:t>光片的纵向位置</a:t>
            </a:r>
            <a:r>
              <a:rPr lang="zh-CN" altLang="en-US" dirty="0">
                <a:latin typeface="微软雅黑" panose="020B0503020204020204" pitchFamily="34" charset="-122"/>
                <a:ea typeface="微软雅黑" panose="020B0503020204020204" pitchFamily="34" charset="-122"/>
              </a:rPr>
              <a:t>确定。而在此装置中，由于荧光分子的位置由其产生的</a:t>
            </a:r>
            <a:r>
              <a:rPr lang="zh-CN" altLang="en-US" dirty="0">
                <a:solidFill>
                  <a:srgbClr val="FF0000"/>
                </a:solidFill>
                <a:latin typeface="微软雅黑" panose="020B0503020204020204" pitchFamily="34" charset="-122"/>
                <a:ea typeface="微软雅黑" panose="020B0503020204020204" pitchFamily="34" charset="-122"/>
              </a:rPr>
              <a:t>点扩散函数图像</a:t>
            </a:r>
            <a:r>
              <a:rPr lang="zh-CN" altLang="en-US" dirty="0">
                <a:latin typeface="微软雅黑" panose="020B0503020204020204" pitchFamily="34" charset="-122"/>
                <a:ea typeface="微软雅黑" panose="020B0503020204020204" pitchFamily="34" charset="-122"/>
              </a:rPr>
              <a:t>确定，故无须过度考虑光片厚度的问题。</a:t>
            </a:r>
            <a:endParaRPr lang="en-US" altLang="zh-CN" dirty="0">
              <a:latin typeface="微软雅黑" panose="020B0503020204020204" pitchFamily="34" charset="-122"/>
              <a:ea typeface="微软雅黑" panose="020B0503020204020204" pitchFamily="34" charset="-122"/>
            </a:endParaRPr>
          </a:p>
          <a:p>
            <a:pPr algn="l"/>
            <a:endParaRPr lang="en-US" altLang="zh-CN" dirty="0">
              <a:latin typeface="微软雅黑" panose="020B0503020204020204" pitchFamily="34" charset="-122"/>
              <a:ea typeface="微软雅黑" panose="020B0503020204020204" pitchFamily="34" charset="-122"/>
            </a:endParaRPr>
          </a:p>
          <a:p>
            <a:pPr algn="l"/>
            <a:r>
              <a:rPr lang="zh-CN" altLang="en-US" dirty="0">
                <a:latin typeface="微软雅黑" panose="020B0503020204020204" pitchFamily="34" charset="-122"/>
                <a:ea typeface="微软雅黑" panose="020B0503020204020204" pitchFamily="34" charset="-122"/>
              </a:rPr>
              <a:t>该系统中涉及两种相位片：</a:t>
            </a:r>
            <a:r>
              <a:rPr lang="en-US" altLang="zh-CN" dirty="0">
                <a:latin typeface="微软雅黑" panose="020B0503020204020204" pitchFamily="34" charset="-122"/>
                <a:ea typeface="微软雅黑" panose="020B0503020204020204" pitchFamily="34" charset="-122"/>
              </a:rPr>
              <a:t>Double-helix</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DH</a:t>
            </a:r>
            <a:r>
              <a:rPr lang="zh-CN" altLang="en-US" dirty="0">
                <a:latin typeface="微软雅黑" panose="020B0503020204020204" pitchFamily="34" charset="-122"/>
                <a:ea typeface="微软雅黑" panose="020B0503020204020204" pitchFamily="34" charset="-122"/>
              </a:rPr>
              <a:t>）和</a:t>
            </a:r>
            <a:r>
              <a:rPr lang="en-US" altLang="zh-CN" dirty="0" err="1">
                <a:latin typeface="微软雅黑" panose="020B0503020204020204" pitchFamily="34" charset="-122"/>
                <a:ea typeface="微软雅黑" panose="020B0503020204020204" pitchFamily="34" charset="-122"/>
              </a:rPr>
              <a:t>Tetrapods</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D231733C-85F9-4788-B1D2-0287642F5D9E}"/>
              </a:ext>
            </a:extLst>
          </p:cNvPr>
          <p:cNvPicPr>
            <a:picLocks noChangeAspect="1"/>
          </p:cNvPicPr>
          <p:nvPr/>
        </p:nvPicPr>
        <p:blipFill rotWithShape="1">
          <a:blip r:embed="rId2"/>
          <a:srcRect l="28616" t="18" r="16177" b="18"/>
          <a:stretch/>
        </p:blipFill>
        <p:spPr>
          <a:xfrm>
            <a:off x="1658279" y="1981574"/>
            <a:ext cx="5147108" cy="3089879"/>
          </a:xfrm>
          <a:prstGeom prst="rect">
            <a:avLst/>
          </a:prstGeom>
        </p:spPr>
      </p:pic>
      <p:pic>
        <p:nvPicPr>
          <p:cNvPr id="6" name="图片 5">
            <a:extLst>
              <a:ext uri="{FF2B5EF4-FFF2-40B4-BE49-F238E27FC236}">
                <a16:creationId xmlns:a16="http://schemas.microsoft.com/office/drawing/2014/main" id="{5A2C81EB-404F-4B68-AA78-E7D8F02544D5}"/>
              </a:ext>
            </a:extLst>
          </p:cNvPr>
          <p:cNvPicPr>
            <a:picLocks noChangeAspect="1"/>
          </p:cNvPicPr>
          <p:nvPr/>
        </p:nvPicPr>
        <p:blipFill rotWithShape="1">
          <a:blip r:embed="rId2"/>
          <a:srcRect l="-1" t="13" r="88191" b="-52"/>
          <a:stretch/>
        </p:blipFill>
        <p:spPr>
          <a:xfrm>
            <a:off x="595786" y="1980436"/>
            <a:ext cx="1100986" cy="3091017"/>
          </a:xfrm>
          <a:prstGeom prst="rect">
            <a:avLst/>
          </a:prstGeom>
        </p:spPr>
      </p:pic>
      <p:pic>
        <p:nvPicPr>
          <p:cNvPr id="8" name="图片 7">
            <a:extLst>
              <a:ext uri="{FF2B5EF4-FFF2-40B4-BE49-F238E27FC236}">
                <a16:creationId xmlns:a16="http://schemas.microsoft.com/office/drawing/2014/main" id="{D929D3B3-E2C0-498E-B87F-2EA3D51E3103}"/>
              </a:ext>
            </a:extLst>
          </p:cNvPr>
          <p:cNvPicPr>
            <a:picLocks noChangeAspect="1"/>
          </p:cNvPicPr>
          <p:nvPr/>
        </p:nvPicPr>
        <p:blipFill>
          <a:blip r:embed="rId3"/>
          <a:stretch>
            <a:fillRect/>
          </a:stretch>
        </p:blipFill>
        <p:spPr>
          <a:xfrm>
            <a:off x="595786" y="5071453"/>
            <a:ext cx="6209601" cy="873438"/>
          </a:xfrm>
          <a:prstGeom prst="rect">
            <a:avLst/>
          </a:prstGeom>
        </p:spPr>
      </p:pic>
      <p:sp>
        <p:nvSpPr>
          <p:cNvPr id="9" name="文本框 8">
            <a:extLst>
              <a:ext uri="{FF2B5EF4-FFF2-40B4-BE49-F238E27FC236}">
                <a16:creationId xmlns:a16="http://schemas.microsoft.com/office/drawing/2014/main" id="{66BFC28F-31A2-4323-9FEE-B5A3A3CDC63D}"/>
              </a:ext>
            </a:extLst>
          </p:cNvPr>
          <p:cNvSpPr txBox="1"/>
          <p:nvPr/>
        </p:nvSpPr>
        <p:spPr>
          <a:xfrm>
            <a:off x="1538619" y="6464721"/>
            <a:ext cx="4916154" cy="276999"/>
          </a:xfrm>
          <a:prstGeom prst="rect">
            <a:avLst/>
          </a:prstGeom>
          <a:noFill/>
        </p:spPr>
        <p:txBody>
          <a:bodyPr wrap="none" rtlCol="0">
            <a:spAutoFit/>
          </a:bodyPr>
          <a:lstStyle/>
          <a:p>
            <a:pPr algn="l"/>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Anna-Karin </a:t>
            </a:r>
            <a:r>
              <a:rPr lang="en-US" altLang="zh-CN" sz="1200" dirty="0" err="1">
                <a:latin typeface="微软雅黑" panose="020B0503020204020204" pitchFamily="34" charset="-122"/>
                <a:ea typeface="微软雅黑" panose="020B0503020204020204" pitchFamily="34" charset="-122"/>
              </a:rPr>
              <a:t>Gustavsson</a:t>
            </a:r>
            <a:r>
              <a:rPr lang="en-US" altLang="zh-CN" sz="1200" dirty="0">
                <a:latin typeface="微软雅黑" panose="020B0503020204020204" pitchFamily="34" charset="-122"/>
                <a:ea typeface="微软雅黑" panose="020B0503020204020204" pitchFamily="34" charset="-122"/>
              </a:rPr>
              <a:t> et al., Nature Communications, 2018</a:t>
            </a:r>
            <a:r>
              <a:rPr lang="zh-CN" altLang="en-US" sz="1200" dirty="0">
                <a:latin typeface="微软雅黑" panose="020B0503020204020204" pitchFamily="34" charset="-122"/>
                <a:ea typeface="微软雅黑" panose="020B0503020204020204" pitchFamily="34" charset="-122"/>
              </a:rPr>
              <a:t>）</a:t>
            </a:r>
          </a:p>
        </p:txBody>
      </p:sp>
      <p:sp>
        <p:nvSpPr>
          <p:cNvPr id="10" name="矩形 9">
            <a:extLst>
              <a:ext uri="{FF2B5EF4-FFF2-40B4-BE49-F238E27FC236}">
                <a16:creationId xmlns:a16="http://schemas.microsoft.com/office/drawing/2014/main" id="{A3B654C6-484F-448F-8A05-1D31D65C1491}"/>
              </a:ext>
            </a:extLst>
          </p:cNvPr>
          <p:cNvSpPr/>
          <p:nvPr/>
        </p:nvSpPr>
        <p:spPr>
          <a:xfrm>
            <a:off x="2864459" y="6020140"/>
            <a:ext cx="1672253"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比例尺：</a:t>
            </a:r>
            <a:r>
              <a:rPr lang="en-US" altLang="zh-CN" dirty="0">
                <a:latin typeface="微软雅黑" panose="020B0503020204020204" pitchFamily="34" charset="-122"/>
                <a:ea typeface="微软雅黑" panose="020B0503020204020204" pitchFamily="34" charset="-122"/>
              </a:rPr>
              <a:t>3 </a:t>
            </a:r>
            <a:r>
              <a:rPr lang="el-GR" altLang="zh-CN" dirty="0">
                <a:latin typeface="微软雅黑" panose="020B0503020204020204" pitchFamily="34" charset="-122"/>
                <a:ea typeface="微软雅黑" panose="020B0503020204020204" pitchFamily="34" charset="-122"/>
              </a:rPr>
              <a:t>μ</a:t>
            </a:r>
            <a:r>
              <a:rPr lang="en-US" altLang="zh-CN" dirty="0">
                <a:latin typeface="微软雅黑" panose="020B0503020204020204" pitchFamily="34" charset="-122"/>
                <a:ea typeface="微软雅黑" panose="020B0503020204020204" pitchFamily="34" charset="-122"/>
              </a:rPr>
              <a:t>m</a:t>
            </a:r>
            <a:endParaRPr lang="zh-CN" altLang="en-US" dirty="0"/>
          </a:p>
        </p:txBody>
      </p:sp>
    </p:spTree>
    <p:extLst>
      <p:ext uri="{BB962C8B-B14F-4D97-AF65-F5344CB8AC3E}">
        <p14:creationId xmlns:p14="http://schemas.microsoft.com/office/powerpoint/2010/main" val="28566856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024436E4-7B9F-449F-BD3F-77B51C97ADAD}"/>
              </a:ext>
            </a:extLst>
          </p:cNvPr>
          <p:cNvPicPr>
            <a:picLocks noChangeAspect="1"/>
          </p:cNvPicPr>
          <p:nvPr/>
        </p:nvPicPr>
        <p:blipFill>
          <a:blip r:embed="rId2"/>
          <a:stretch>
            <a:fillRect/>
          </a:stretch>
        </p:blipFill>
        <p:spPr>
          <a:xfrm>
            <a:off x="357800" y="1393694"/>
            <a:ext cx="7586050" cy="4277053"/>
          </a:xfrm>
          <a:prstGeom prst="rect">
            <a:avLst/>
          </a:prstGeom>
        </p:spPr>
      </p:pic>
      <p:sp>
        <p:nvSpPr>
          <p:cNvPr id="5" name="文本框 4">
            <a:extLst>
              <a:ext uri="{FF2B5EF4-FFF2-40B4-BE49-F238E27FC236}">
                <a16:creationId xmlns:a16="http://schemas.microsoft.com/office/drawing/2014/main" id="{3114E5CF-A6BD-4366-96F7-D1160A6D19D2}"/>
              </a:ext>
            </a:extLst>
          </p:cNvPr>
          <p:cNvSpPr txBox="1"/>
          <p:nvPr/>
        </p:nvSpPr>
        <p:spPr>
          <a:xfrm>
            <a:off x="1513551" y="6035416"/>
            <a:ext cx="4916154" cy="276999"/>
          </a:xfrm>
          <a:prstGeom prst="rect">
            <a:avLst/>
          </a:prstGeom>
          <a:noFill/>
        </p:spPr>
        <p:txBody>
          <a:bodyPr wrap="none" rtlCol="0">
            <a:spAutoFit/>
          </a:bodyPr>
          <a:lstStyle/>
          <a:p>
            <a:pPr algn="l"/>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Anna-Karin </a:t>
            </a:r>
            <a:r>
              <a:rPr lang="en-US" altLang="zh-CN" sz="1200" dirty="0" err="1">
                <a:latin typeface="微软雅黑" panose="020B0503020204020204" pitchFamily="34" charset="-122"/>
                <a:ea typeface="微软雅黑" panose="020B0503020204020204" pitchFamily="34" charset="-122"/>
              </a:rPr>
              <a:t>Gustavsson</a:t>
            </a:r>
            <a:r>
              <a:rPr lang="en-US" altLang="zh-CN" sz="1200" dirty="0">
                <a:latin typeface="微软雅黑" panose="020B0503020204020204" pitchFamily="34" charset="-122"/>
                <a:ea typeface="微软雅黑" panose="020B0503020204020204" pitchFamily="34" charset="-122"/>
              </a:rPr>
              <a:t> et al., Nature Communications, 2018</a:t>
            </a:r>
            <a:r>
              <a:rPr lang="zh-CN" altLang="en-US" sz="1200" dirty="0">
                <a:latin typeface="微软雅黑" panose="020B0503020204020204" pitchFamily="34" charset="-122"/>
                <a:ea typeface="微软雅黑" panose="020B0503020204020204" pitchFamily="34" charset="-122"/>
              </a:rPr>
              <a:t>）</a:t>
            </a:r>
          </a:p>
        </p:txBody>
      </p:sp>
      <p:sp>
        <p:nvSpPr>
          <p:cNvPr id="6" name="矩形 5">
            <a:extLst>
              <a:ext uri="{FF2B5EF4-FFF2-40B4-BE49-F238E27FC236}">
                <a16:creationId xmlns:a16="http://schemas.microsoft.com/office/drawing/2014/main" id="{6E9C1D6D-B1EC-4193-AD4D-621407158E64}"/>
              </a:ext>
            </a:extLst>
          </p:cNvPr>
          <p:cNvSpPr/>
          <p:nvPr/>
        </p:nvSpPr>
        <p:spPr>
          <a:xfrm>
            <a:off x="3533047" y="5670747"/>
            <a:ext cx="877163"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示意图</a:t>
            </a:r>
            <a:endParaRPr lang="zh-CN" altLang="en-US" dirty="0"/>
          </a:p>
        </p:txBody>
      </p:sp>
      <p:sp>
        <p:nvSpPr>
          <p:cNvPr id="10" name="文本框 9">
            <a:extLst>
              <a:ext uri="{FF2B5EF4-FFF2-40B4-BE49-F238E27FC236}">
                <a16:creationId xmlns:a16="http://schemas.microsoft.com/office/drawing/2014/main" id="{BC56AFAF-7F74-46A4-A056-3B0181A2724C}"/>
              </a:ext>
            </a:extLst>
          </p:cNvPr>
          <p:cNvSpPr txBox="1"/>
          <p:nvPr/>
        </p:nvSpPr>
        <p:spPr>
          <a:xfrm>
            <a:off x="8142260" y="2274838"/>
            <a:ext cx="3802090" cy="2308324"/>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以成像平面为基准，</a:t>
            </a:r>
            <a:r>
              <a:rPr lang="en-US" altLang="zh-CN" dirty="0">
                <a:latin typeface="微软雅黑" panose="020B0503020204020204" pitchFamily="34" charset="-122"/>
                <a:ea typeface="微软雅黑" panose="020B0503020204020204" pitchFamily="34" charset="-122"/>
              </a:rPr>
              <a:t>DH</a:t>
            </a:r>
            <a:r>
              <a:rPr lang="zh-CN" altLang="en-US" dirty="0">
                <a:latin typeface="微软雅黑" panose="020B0503020204020204" pitchFamily="34" charset="-122"/>
                <a:ea typeface="微软雅黑" panose="020B0503020204020204" pitchFamily="34" charset="-122"/>
              </a:rPr>
              <a:t>作用范围为</a:t>
            </a:r>
            <a:r>
              <a:rPr lang="en-US" altLang="zh-CN" dirty="0">
                <a:latin typeface="微软雅黑" panose="020B0503020204020204" pitchFamily="34" charset="-122"/>
                <a:ea typeface="微软雅黑" panose="020B0503020204020204" pitchFamily="34" charset="-122"/>
              </a:rPr>
              <a:t>[-1 </a:t>
            </a:r>
            <a:r>
              <a:rPr lang="el-GR" altLang="zh-CN" dirty="0">
                <a:latin typeface="微软雅黑" panose="020B0503020204020204" pitchFamily="34" charset="-122"/>
                <a:ea typeface="微软雅黑" panose="020B0503020204020204" pitchFamily="34" charset="-122"/>
              </a:rPr>
              <a:t>μ</a:t>
            </a:r>
            <a:r>
              <a:rPr lang="en-US" altLang="zh-CN" dirty="0">
                <a:latin typeface="微软雅黑" panose="020B0503020204020204" pitchFamily="34" charset="-122"/>
                <a:ea typeface="微软雅黑" panose="020B0503020204020204" pitchFamily="34" charset="-122"/>
              </a:rPr>
              <a:t>m, 1 </a:t>
            </a:r>
            <a:r>
              <a:rPr lang="el-GR" altLang="zh-CN" dirty="0">
                <a:latin typeface="微软雅黑" panose="020B0503020204020204" pitchFamily="34" charset="-122"/>
                <a:ea typeface="微软雅黑" panose="020B0503020204020204" pitchFamily="34" charset="-122"/>
              </a:rPr>
              <a:t>μ</a:t>
            </a:r>
            <a:r>
              <a:rPr lang="en-US" altLang="zh-CN" dirty="0">
                <a:latin typeface="微软雅黑" panose="020B0503020204020204" pitchFamily="34" charset="-122"/>
                <a:ea typeface="微软雅黑" panose="020B0503020204020204" pitchFamily="34" charset="-122"/>
              </a:rPr>
              <a:t>m]</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Tetrapod</a:t>
            </a:r>
            <a:r>
              <a:rPr lang="zh-CN" altLang="en-US" dirty="0">
                <a:latin typeface="微软雅黑" panose="020B0503020204020204" pitchFamily="34" charset="-122"/>
                <a:ea typeface="微软雅黑" panose="020B0503020204020204" pitchFamily="34" charset="-122"/>
              </a:rPr>
              <a:t>作用范围为最大</a:t>
            </a:r>
            <a:r>
              <a:rPr lang="en-US" altLang="zh-CN" dirty="0">
                <a:latin typeface="微软雅黑" panose="020B0503020204020204" pitchFamily="34" charset="-122"/>
                <a:ea typeface="微软雅黑" panose="020B0503020204020204" pitchFamily="34" charset="-122"/>
              </a:rPr>
              <a:t>[-10 </a:t>
            </a:r>
            <a:r>
              <a:rPr lang="el-GR" altLang="zh-CN" dirty="0">
                <a:latin typeface="微软雅黑" panose="020B0503020204020204" pitchFamily="34" charset="-122"/>
                <a:ea typeface="微软雅黑" panose="020B0503020204020204" pitchFamily="34" charset="-122"/>
              </a:rPr>
              <a:t>μ</a:t>
            </a:r>
            <a:r>
              <a:rPr lang="en-US" altLang="zh-CN" dirty="0">
                <a:latin typeface="微软雅黑" panose="020B0503020204020204" pitchFamily="34" charset="-122"/>
                <a:ea typeface="微软雅黑" panose="020B0503020204020204" pitchFamily="34" charset="-122"/>
              </a:rPr>
              <a:t>m, 10 </a:t>
            </a:r>
            <a:r>
              <a:rPr lang="el-GR" altLang="zh-CN" dirty="0">
                <a:latin typeface="微软雅黑" panose="020B0503020204020204" pitchFamily="34" charset="-122"/>
                <a:ea typeface="微软雅黑" panose="020B0503020204020204" pitchFamily="34" charset="-122"/>
              </a:rPr>
              <a:t>μ</a:t>
            </a:r>
            <a:r>
              <a:rPr lang="en-US" altLang="zh-CN" dirty="0">
                <a:latin typeface="微软雅黑" panose="020B0503020204020204" pitchFamily="34" charset="-122"/>
                <a:ea typeface="微软雅黑" panose="020B0503020204020204" pitchFamily="34" charset="-122"/>
              </a:rPr>
              <a:t>m]</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因此，</a:t>
            </a:r>
            <a:r>
              <a:rPr lang="en-US" altLang="zh-CN" dirty="0">
                <a:latin typeface="微软雅黑" panose="020B0503020204020204" pitchFamily="34" charset="-122"/>
                <a:ea typeface="微软雅黑" panose="020B0503020204020204" pitchFamily="34" charset="-122"/>
              </a:rPr>
              <a:t>DH</a:t>
            </a:r>
            <a:r>
              <a:rPr lang="zh-CN" altLang="en-US" dirty="0">
                <a:latin typeface="微软雅黑" panose="020B0503020204020204" pitchFamily="34" charset="-122"/>
                <a:ea typeface="微软雅黑" panose="020B0503020204020204" pitchFamily="34" charset="-122"/>
              </a:rPr>
              <a:t>用来对成像平面附近</a:t>
            </a:r>
            <a:r>
              <a:rPr lang="en-US" altLang="zh-CN" dirty="0">
                <a:latin typeface="微软雅黑" panose="020B0503020204020204" pitchFamily="34" charset="-122"/>
                <a:ea typeface="微软雅黑" panose="020B0503020204020204" pitchFamily="34" charset="-122"/>
              </a:rPr>
              <a:t>[-1 </a:t>
            </a:r>
            <a:r>
              <a:rPr lang="el-GR" altLang="zh-CN" dirty="0">
                <a:latin typeface="微软雅黑" panose="020B0503020204020204" pitchFamily="34" charset="-122"/>
                <a:ea typeface="微软雅黑" panose="020B0503020204020204" pitchFamily="34" charset="-122"/>
              </a:rPr>
              <a:t>μ</a:t>
            </a:r>
            <a:r>
              <a:rPr lang="en-US" altLang="zh-CN" dirty="0">
                <a:latin typeface="微软雅黑" panose="020B0503020204020204" pitchFamily="34" charset="-122"/>
                <a:ea typeface="微软雅黑" panose="020B0503020204020204" pitchFamily="34" charset="-122"/>
              </a:rPr>
              <a:t>m, 1 </a:t>
            </a:r>
            <a:r>
              <a:rPr lang="el-GR" altLang="zh-CN" dirty="0">
                <a:latin typeface="微软雅黑" panose="020B0503020204020204" pitchFamily="34" charset="-122"/>
                <a:ea typeface="微软雅黑" panose="020B0503020204020204" pitchFamily="34" charset="-122"/>
              </a:rPr>
              <a:t>μ</a:t>
            </a:r>
            <a:r>
              <a:rPr lang="en-US" altLang="zh-CN" dirty="0">
                <a:latin typeface="微软雅黑" panose="020B0503020204020204" pitchFamily="34" charset="-122"/>
                <a:ea typeface="微软雅黑" panose="020B0503020204020204" pitchFamily="34" charset="-122"/>
              </a:rPr>
              <a:t>m]</a:t>
            </a:r>
            <a:r>
              <a:rPr lang="zh-CN" altLang="en-US" dirty="0">
                <a:latin typeface="微软雅黑" panose="020B0503020204020204" pitchFamily="34" charset="-122"/>
                <a:ea typeface="微软雅黑" panose="020B0503020204020204" pitchFamily="34" charset="-122"/>
              </a:rPr>
              <a:t>范围内的荧光分子成像。而</a:t>
            </a:r>
            <a:r>
              <a:rPr lang="en-US" altLang="zh-CN" dirty="0">
                <a:latin typeface="微软雅黑" panose="020B0503020204020204" pitchFamily="34" charset="-122"/>
                <a:ea typeface="微软雅黑" panose="020B0503020204020204" pitchFamily="34" charset="-122"/>
              </a:rPr>
              <a:t>Tetrapod</a:t>
            </a:r>
            <a:r>
              <a:rPr lang="zh-CN" altLang="en-US" dirty="0">
                <a:latin typeface="微软雅黑" panose="020B0503020204020204" pitchFamily="34" charset="-122"/>
                <a:ea typeface="微软雅黑" panose="020B0503020204020204" pitchFamily="34" charset="-122"/>
              </a:rPr>
              <a:t>用来对荧光珠成像，并用结果校准荧光分子的位置。</a:t>
            </a:r>
          </a:p>
        </p:txBody>
      </p:sp>
    </p:spTree>
    <p:extLst>
      <p:ext uri="{BB962C8B-B14F-4D97-AF65-F5344CB8AC3E}">
        <p14:creationId xmlns:p14="http://schemas.microsoft.com/office/powerpoint/2010/main" val="910818603"/>
      </p:ext>
    </p:extLst>
  </p:cSld>
  <p:clrMapOvr>
    <a:masterClrMapping/>
  </p:clrMapOvr>
</p:sld>
</file>

<file path=ppt/theme/theme1.xml><?xml version="1.0" encoding="utf-8"?>
<a:theme xmlns:a="http://schemas.openxmlformats.org/drawingml/2006/main" name="丝状">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txDef>
      <a:spPr>
        <a:noFill/>
      </a:spPr>
      <a:bodyPr wrap="none" rtlCol="0">
        <a:spAutoFit/>
      </a:bodyPr>
      <a:lstStyle>
        <a:defPPr algn="l">
          <a:defRPr dirty="0" smtClean="0">
            <a:latin typeface="微软雅黑" panose="020B0503020204020204" pitchFamily="34" charset="-122"/>
            <a:ea typeface="微软雅黑" panose="020B0503020204020204" pitchFamily="34" charset="-122"/>
          </a:defRPr>
        </a:defPPr>
      </a:lstStyle>
    </a:txDef>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14418</TotalTime>
  <Words>1293</Words>
  <Application>Microsoft Office PowerPoint</Application>
  <PresentationFormat>宽屏</PresentationFormat>
  <Paragraphs>146</Paragraphs>
  <Slides>22</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22</vt:i4>
      </vt:variant>
    </vt:vector>
  </HeadingPairs>
  <TitlesOfParts>
    <vt:vector size="27" baseType="lpstr">
      <vt:lpstr>微软雅黑</vt:lpstr>
      <vt:lpstr>Arial</vt:lpstr>
      <vt:lpstr>Century Gothic</vt:lpstr>
      <vt:lpstr>Wingdings 3</vt:lpstr>
      <vt:lpstr>丝状</vt:lpstr>
      <vt:lpstr>光片荧光显微镜</vt:lpstr>
      <vt:lpstr>主要内容</vt:lpstr>
      <vt:lpstr>1.1 光片荧光显微镜</vt:lpstr>
      <vt:lpstr>1.2 LSFM的优势</vt:lpstr>
      <vt:lpstr>2. Article: TILT3D</vt:lpstr>
      <vt:lpstr>倾斜光片</vt:lpstr>
      <vt:lpstr>超分辨方法</vt:lpstr>
      <vt:lpstr>Point Spread Function(PSF) Engineering</vt:lpstr>
      <vt:lpstr>PowerPoint 演示文稿</vt:lpstr>
      <vt:lpstr>关键参数</vt:lpstr>
      <vt:lpstr>元件列表</vt:lpstr>
      <vt:lpstr>3. 多角度成像</vt:lpstr>
      <vt:lpstr>IsoView</vt:lpstr>
      <vt:lpstr>实拍图</vt:lpstr>
      <vt:lpstr>扫描方式</vt:lpstr>
      <vt:lpstr>结果图</vt:lpstr>
      <vt:lpstr>关键参数</vt:lpstr>
      <vt:lpstr>4. SPIM+optical trapping</vt:lpstr>
      <vt:lpstr>openSPIM platform</vt:lpstr>
      <vt:lpstr>硬件系统组装</vt:lpstr>
      <vt:lpstr>软件界面</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畅星兆</dc:creator>
  <cp:lastModifiedBy>admin</cp:lastModifiedBy>
  <cp:revision>452</cp:revision>
  <dcterms:created xsi:type="dcterms:W3CDTF">2017-11-29T21:12:55Z</dcterms:created>
  <dcterms:modified xsi:type="dcterms:W3CDTF">2019-03-30T10:27:10Z</dcterms:modified>
</cp:coreProperties>
</file>